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Neue Machina Ultra-Bold" charset="1" panose="00000900000000000000"/>
      <p:regular r:id="rId24"/>
    </p:embeddedFont>
    <p:embeddedFont>
      <p:font typeface="Canva Sans Bold" charset="1" panose="020B0803030501040103"/>
      <p:regular r:id="rId25"/>
    </p:embeddedFont>
    <p:embeddedFont>
      <p:font typeface="Canva Sans" charset="1" panose="020B0503030501040103"/>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charset="1" panose="00000500000000000000"/>
      <p:regular r:id="rId30"/>
    </p:embeddedFont>
    <p:embeddedFont>
      <p:font typeface="Poppins Ultra-Bold" charset="1" panose="000009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0.jpeg" Type="http://schemas.openxmlformats.org/officeDocument/2006/relationships/image"/><Relationship Id="rId6" Target="../media/image3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2.jpeg" Type="http://schemas.openxmlformats.org/officeDocument/2006/relationships/image"/><Relationship Id="rId6" Target="../media/image3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Krh7grpk.mp4" Type="http://schemas.microsoft.com/office/2007/relationships/media"/><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4.jpeg" Type="http://schemas.openxmlformats.org/officeDocument/2006/relationships/image"/><Relationship Id="rId6" Target="../media/VAGKrup_qwU.mp4" Type="http://schemas.openxmlformats.org/officeDocument/2006/relationships/video"/><Relationship Id="rId7" Target="../media/VAGKrup_qwU.mp4" Type="http://schemas.microsoft.com/office/2007/relationships/media"/><Relationship Id="rId8" Target="../media/image35.jpeg" Type="http://schemas.openxmlformats.org/officeDocument/2006/relationships/image"/><Relationship Id="rId9" Target="../media/VAGKrh7grpk.mp4" Type="http://schemas.openxmlformats.org/officeDocument/2006/relationships/video"/></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3131"/>
        </a:solidFill>
      </p:bgPr>
    </p:bg>
    <p:spTree>
      <p:nvGrpSpPr>
        <p:cNvPr id="1" name=""/>
        <p:cNvGrpSpPr/>
        <p:nvPr/>
      </p:nvGrpSpPr>
      <p:grpSpPr>
        <a:xfrm>
          <a:off x="0" y="0"/>
          <a:ext cx="0" cy="0"/>
          <a:chOff x="0" y="0"/>
          <a:chExt cx="0" cy="0"/>
        </a:xfrm>
      </p:grpSpPr>
      <p:sp>
        <p:nvSpPr>
          <p:cNvPr name="Freeform 2" id="2"/>
          <p:cNvSpPr/>
          <p:nvPr/>
        </p:nvSpPr>
        <p:spPr>
          <a:xfrm flipH="false" flipV="false" rot="0">
            <a:off x="12235556" y="4991026"/>
            <a:ext cx="6623943" cy="6069187"/>
          </a:xfrm>
          <a:custGeom>
            <a:avLst/>
            <a:gdLst/>
            <a:ahLst/>
            <a:cxnLst/>
            <a:rect r="r" b="b" t="t" l="l"/>
            <a:pathLst>
              <a:path h="6069187" w="6623943">
                <a:moveTo>
                  <a:pt x="0" y="0"/>
                </a:moveTo>
                <a:lnTo>
                  <a:pt x="6623942" y="0"/>
                </a:lnTo>
                <a:lnTo>
                  <a:pt x="6623942" y="6069188"/>
                </a:lnTo>
                <a:lnTo>
                  <a:pt x="0" y="6069188"/>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7679">
            <a:off x="9529538" y="-3471766"/>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898183" y="-3691502"/>
            <a:ext cx="6623943" cy="6069187"/>
          </a:xfrm>
          <a:custGeom>
            <a:avLst/>
            <a:gdLst/>
            <a:ahLst/>
            <a:cxnLst/>
            <a:rect r="r" b="b" t="t" l="l"/>
            <a:pathLst>
              <a:path h="6069187" w="6623943">
                <a:moveTo>
                  <a:pt x="0" y="0"/>
                </a:moveTo>
                <a:lnTo>
                  <a:pt x="6623942" y="0"/>
                </a:lnTo>
                <a:lnTo>
                  <a:pt x="6623942" y="6069187"/>
                </a:lnTo>
                <a:lnTo>
                  <a:pt x="0" y="6069187"/>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431871">
            <a:off x="-2547753" y="47193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4"/>
            <a:stretch>
              <a:fillRect l="0" t="0" r="0" b="0"/>
            </a:stretch>
          </a:blipFill>
        </p:spPr>
      </p:sp>
      <p:grpSp>
        <p:nvGrpSpPr>
          <p:cNvPr name="Group 6" id="6"/>
          <p:cNvGrpSpPr/>
          <p:nvPr/>
        </p:nvGrpSpPr>
        <p:grpSpPr>
          <a:xfrm rot="0">
            <a:off x="1028700" y="3128310"/>
            <a:ext cx="5837299" cy="885140"/>
            <a:chOff x="0" y="0"/>
            <a:chExt cx="1537396" cy="233123"/>
          </a:xfrm>
        </p:grpSpPr>
        <p:sp>
          <p:nvSpPr>
            <p:cNvPr name="Freeform 7" id="7"/>
            <p:cNvSpPr/>
            <p:nvPr/>
          </p:nvSpPr>
          <p:spPr>
            <a:xfrm flipH="false" flipV="false" rot="0">
              <a:off x="0" y="0"/>
              <a:ext cx="1537396" cy="233123"/>
            </a:xfrm>
            <a:custGeom>
              <a:avLst/>
              <a:gdLst/>
              <a:ahLst/>
              <a:cxnLst/>
              <a:rect r="r" b="b" t="t" l="l"/>
              <a:pathLst>
                <a:path h="233123" w="1537396">
                  <a:moveTo>
                    <a:pt x="57030" y="0"/>
                  </a:moveTo>
                  <a:lnTo>
                    <a:pt x="1480365" y="0"/>
                  </a:lnTo>
                  <a:cubicBezTo>
                    <a:pt x="1495491" y="0"/>
                    <a:pt x="1509997" y="6009"/>
                    <a:pt x="1520692" y="16704"/>
                  </a:cubicBezTo>
                  <a:cubicBezTo>
                    <a:pt x="1531387" y="27399"/>
                    <a:pt x="1537396" y="41905"/>
                    <a:pt x="1537396" y="57030"/>
                  </a:cubicBezTo>
                  <a:lnTo>
                    <a:pt x="1537396" y="176093"/>
                  </a:lnTo>
                  <a:cubicBezTo>
                    <a:pt x="1537396" y="191219"/>
                    <a:pt x="1531387" y="205724"/>
                    <a:pt x="1520692" y="216420"/>
                  </a:cubicBezTo>
                  <a:cubicBezTo>
                    <a:pt x="1509997" y="227115"/>
                    <a:pt x="1495491" y="233123"/>
                    <a:pt x="1480365" y="233123"/>
                  </a:cubicBezTo>
                  <a:lnTo>
                    <a:pt x="57030" y="233123"/>
                  </a:lnTo>
                  <a:cubicBezTo>
                    <a:pt x="41905" y="233123"/>
                    <a:pt x="27399" y="227115"/>
                    <a:pt x="16704" y="216420"/>
                  </a:cubicBezTo>
                  <a:cubicBezTo>
                    <a:pt x="6009" y="205724"/>
                    <a:pt x="0" y="191219"/>
                    <a:pt x="0" y="176093"/>
                  </a:cubicBezTo>
                  <a:lnTo>
                    <a:pt x="0" y="57030"/>
                  </a:lnTo>
                  <a:cubicBezTo>
                    <a:pt x="0" y="41905"/>
                    <a:pt x="6009" y="27399"/>
                    <a:pt x="16704" y="16704"/>
                  </a:cubicBezTo>
                  <a:cubicBezTo>
                    <a:pt x="27399" y="6009"/>
                    <a:pt x="41905" y="0"/>
                    <a:pt x="57030" y="0"/>
                  </a:cubicBezTo>
                  <a:close/>
                </a:path>
              </a:pathLst>
            </a:custGeom>
            <a:solidFill>
              <a:srgbClr val="000000">
                <a:alpha val="0"/>
              </a:srgbClr>
            </a:solidFill>
            <a:ln w="19050" cap="rnd">
              <a:solidFill>
                <a:srgbClr val="8379F6"/>
              </a:solidFill>
              <a:prstDash val="solid"/>
              <a:round/>
            </a:ln>
          </p:spPr>
        </p:sp>
        <p:sp>
          <p:nvSpPr>
            <p:cNvPr name="TextBox 8" id="8"/>
            <p:cNvSpPr txBox="true"/>
            <p:nvPr/>
          </p:nvSpPr>
          <p:spPr>
            <a:xfrm>
              <a:off x="0" y="-38100"/>
              <a:ext cx="1537396" cy="271223"/>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rot="0">
            <a:off x="6911157" y="9046210"/>
            <a:ext cx="2232843" cy="0"/>
          </a:xfrm>
          <a:prstGeom prst="line">
            <a:avLst/>
          </a:prstGeom>
          <a:ln cap="flat" w="19050">
            <a:solidFill>
              <a:srgbClr val="8379F6"/>
            </a:solidFill>
            <a:prstDash val="solid"/>
            <a:headEnd type="none" len="sm" w="sm"/>
            <a:tailEnd type="arrow" len="sm" w="med"/>
          </a:ln>
        </p:spPr>
      </p:sp>
      <p:sp>
        <p:nvSpPr>
          <p:cNvPr name="Freeform 10" id="10"/>
          <p:cNvSpPr/>
          <p:nvPr/>
        </p:nvSpPr>
        <p:spPr>
          <a:xfrm flipH="false" flipV="false" rot="0">
            <a:off x="9881900" y="7538747"/>
            <a:ext cx="1158587" cy="1158587"/>
          </a:xfrm>
          <a:custGeom>
            <a:avLst/>
            <a:gdLst/>
            <a:ahLst/>
            <a:cxnLst/>
            <a:rect r="r" b="b" t="t" l="l"/>
            <a:pathLst>
              <a:path h="1158587" w="1158587">
                <a:moveTo>
                  <a:pt x="0" y="0"/>
                </a:moveTo>
                <a:lnTo>
                  <a:pt x="1158587" y="0"/>
                </a:lnTo>
                <a:lnTo>
                  <a:pt x="1158587" y="1158587"/>
                </a:lnTo>
                <a:lnTo>
                  <a:pt x="0" y="1158587"/>
                </a:lnTo>
                <a:lnTo>
                  <a:pt x="0" y="0"/>
                </a:lnTo>
                <a:close/>
              </a:path>
            </a:pathLst>
          </a:custGeom>
          <a:blipFill>
            <a:blip r:embed="rId5">
              <a:alphaModFix amt="75000"/>
            </a:blip>
            <a:stretch>
              <a:fillRect l="0" t="0" r="0" b="0"/>
            </a:stretch>
          </a:blipFill>
        </p:spPr>
      </p:sp>
      <p:grpSp>
        <p:nvGrpSpPr>
          <p:cNvPr name="Group 11" id="11"/>
          <p:cNvGrpSpPr/>
          <p:nvPr/>
        </p:nvGrpSpPr>
        <p:grpSpPr>
          <a:xfrm rot="0">
            <a:off x="10066742" y="1774508"/>
            <a:ext cx="6738012" cy="6737985"/>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948" r="0" b="-1948"/>
              </a:stretch>
            </a:blipFill>
          </p:spPr>
        </p:sp>
      </p:grpSp>
      <p:sp>
        <p:nvSpPr>
          <p:cNvPr name="Freeform 13" id="13"/>
          <p:cNvSpPr/>
          <p:nvPr/>
        </p:nvSpPr>
        <p:spPr>
          <a:xfrm flipH="false" flipV="false" rot="0">
            <a:off x="14561330" y="1028700"/>
            <a:ext cx="2697970" cy="2697970"/>
          </a:xfrm>
          <a:custGeom>
            <a:avLst/>
            <a:gdLst/>
            <a:ahLst/>
            <a:cxnLst/>
            <a:rect r="r" b="b" t="t" l="l"/>
            <a:pathLst>
              <a:path h="2697970" w="2697970">
                <a:moveTo>
                  <a:pt x="0" y="0"/>
                </a:moveTo>
                <a:lnTo>
                  <a:pt x="2697970" y="0"/>
                </a:lnTo>
                <a:lnTo>
                  <a:pt x="2697970" y="2697970"/>
                </a:lnTo>
                <a:lnTo>
                  <a:pt x="0" y="2697970"/>
                </a:lnTo>
                <a:lnTo>
                  <a:pt x="0" y="0"/>
                </a:lnTo>
                <a:close/>
              </a:path>
            </a:pathLst>
          </a:custGeom>
          <a:blipFill>
            <a:blip r:embed="rId5">
              <a:alphaModFix amt="75000"/>
            </a:blip>
            <a:stretch>
              <a:fillRect l="0" t="0" r="0" b="0"/>
            </a:stretch>
          </a:blipFill>
        </p:spPr>
      </p:sp>
      <p:grpSp>
        <p:nvGrpSpPr>
          <p:cNvPr name="Group 14" id="14"/>
          <p:cNvGrpSpPr/>
          <p:nvPr/>
        </p:nvGrpSpPr>
        <p:grpSpPr>
          <a:xfrm rot="0">
            <a:off x="10066742" y="7538747"/>
            <a:ext cx="973745" cy="97374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4AAD">
                    <a:alpha val="100000"/>
                  </a:srgbClr>
                </a:gs>
                <a:gs pos="100000">
                  <a:srgbClr val="CB6CE6">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19"/>
                </a:lnSpc>
              </a:pPr>
            </a:p>
          </p:txBody>
        </p:sp>
      </p:grpSp>
      <p:sp>
        <p:nvSpPr>
          <p:cNvPr name="Freeform 17" id="17"/>
          <p:cNvSpPr/>
          <p:nvPr/>
        </p:nvSpPr>
        <p:spPr>
          <a:xfrm flipH="false" flipV="false" rot="0">
            <a:off x="1035795" y="1028700"/>
            <a:ext cx="581728" cy="589092"/>
          </a:xfrm>
          <a:custGeom>
            <a:avLst/>
            <a:gdLst/>
            <a:ahLst/>
            <a:cxnLst/>
            <a:rect r="r" b="b" t="t" l="l"/>
            <a:pathLst>
              <a:path h="589092" w="581728">
                <a:moveTo>
                  <a:pt x="0" y="0"/>
                </a:moveTo>
                <a:lnTo>
                  <a:pt x="581728" y="0"/>
                </a:lnTo>
                <a:lnTo>
                  <a:pt x="581728" y="589092"/>
                </a:lnTo>
                <a:lnTo>
                  <a:pt x="0" y="589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364928" y="4224579"/>
            <a:ext cx="8853200" cy="3707283"/>
          </a:xfrm>
          <a:prstGeom prst="rect">
            <a:avLst/>
          </a:prstGeom>
        </p:spPr>
        <p:txBody>
          <a:bodyPr anchor="t" rtlCol="false" tIns="0" lIns="0" bIns="0" rIns="0">
            <a:spAutoFit/>
          </a:bodyPr>
          <a:lstStyle/>
          <a:p>
            <a:pPr algn="ctr">
              <a:lnSpc>
                <a:spcPts val="9861"/>
              </a:lnSpc>
            </a:pPr>
            <a:r>
              <a:rPr lang="en-US" sz="7043">
                <a:solidFill>
                  <a:srgbClr val="FFFFFF"/>
                </a:solidFill>
                <a:latin typeface="Neue Machina Ultra-Bold"/>
                <a:ea typeface="Neue Machina Ultra-Bold"/>
                <a:cs typeface="Neue Machina Ultra-Bold"/>
                <a:sym typeface="Neue Machina Ultra-Bold"/>
              </a:rPr>
              <a:t>PROJECT 2:</a:t>
            </a:r>
          </a:p>
          <a:p>
            <a:pPr algn="ctr">
              <a:lnSpc>
                <a:spcPts val="9861"/>
              </a:lnSpc>
              <a:spcBef>
                <a:spcPct val="0"/>
              </a:spcBef>
            </a:pPr>
            <a:r>
              <a:rPr lang="en-US" sz="7043">
                <a:solidFill>
                  <a:srgbClr val="FFFFFF"/>
                </a:solidFill>
                <a:latin typeface="Neue Machina Ultra-Bold"/>
                <a:ea typeface="Neue Machina Ultra-Bold"/>
                <a:cs typeface="Neue Machina Ultra-Bold"/>
                <a:sym typeface="Neue Machina Ultra-Bold"/>
              </a:rPr>
              <a:t>PERSON TRACKING</a:t>
            </a:r>
          </a:p>
        </p:txBody>
      </p:sp>
      <p:sp>
        <p:nvSpPr>
          <p:cNvPr name="TextBox 19" id="19"/>
          <p:cNvSpPr txBox="true"/>
          <p:nvPr/>
        </p:nvSpPr>
        <p:spPr>
          <a:xfrm rot="0">
            <a:off x="314144" y="3090210"/>
            <a:ext cx="7266412" cy="935355"/>
          </a:xfrm>
          <a:prstGeom prst="rect">
            <a:avLst/>
          </a:prstGeom>
        </p:spPr>
        <p:txBody>
          <a:bodyPr anchor="t" rtlCol="false" tIns="0" lIns="0" bIns="0" rIns="0">
            <a:spAutoFit/>
          </a:bodyPr>
          <a:lstStyle/>
          <a:p>
            <a:pPr algn="ctr">
              <a:lnSpc>
                <a:spcPts val="2519"/>
              </a:lnSpc>
            </a:pPr>
          </a:p>
          <a:p>
            <a:pPr algn="ctr">
              <a:lnSpc>
                <a:spcPts val="2519"/>
              </a:lnSpc>
            </a:pPr>
            <a:r>
              <a:rPr lang="en-US" sz="1799" spc="619">
                <a:solidFill>
                  <a:srgbClr val="FFFFFF"/>
                </a:solidFill>
                <a:latin typeface="Neue Machina Ultra-Bold"/>
                <a:ea typeface="Neue Machina Ultra-Bold"/>
                <a:cs typeface="Neue Machina Ultra-Bold"/>
                <a:sym typeface="Neue Machina Ultra-Bold"/>
              </a:rPr>
              <a:t>CV-D (Geoffrey Hinton)</a:t>
            </a:r>
          </a:p>
          <a:p>
            <a:pPr algn="ctr">
              <a:lnSpc>
                <a:spcPts val="2519"/>
              </a:lnSpc>
              <a:spcBef>
                <a:spcPct val="0"/>
              </a:spcBef>
            </a:pPr>
          </a:p>
        </p:txBody>
      </p:sp>
      <p:sp>
        <p:nvSpPr>
          <p:cNvPr name="TextBox 20" id="20"/>
          <p:cNvSpPr txBox="true"/>
          <p:nvPr/>
        </p:nvSpPr>
        <p:spPr>
          <a:xfrm rot="0">
            <a:off x="990638" y="8484870"/>
            <a:ext cx="5875362" cy="1489710"/>
          </a:xfrm>
          <a:prstGeom prst="rect">
            <a:avLst/>
          </a:prstGeom>
        </p:spPr>
        <p:txBody>
          <a:bodyPr anchor="t" rtlCol="false" tIns="0" lIns="0" bIns="0" rIns="0">
            <a:spAutoFit/>
          </a:bodyPr>
          <a:lstStyle/>
          <a:p>
            <a:pPr algn="just">
              <a:lnSpc>
                <a:spcPts val="2940"/>
              </a:lnSpc>
            </a:pPr>
            <a:r>
              <a:rPr lang="en-US" sz="2100">
                <a:solidFill>
                  <a:srgbClr val="FFFFFF"/>
                </a:solidFill>
                <a:latin typeface="Neue Machina Ultra-Bold"/>
                <a:ea typeface="Neue Machina Ultra-Bold"/>
                <a:cs typeface="Neue Machina Ultra-Bold"/>
                <a:sym typeface="Neue Machina Ultra-Bold"/>
              </a:rPr>
              <a:t>The brain sure as hell doesn't work by somebody programming in rules.</a:t>
            </a:r>
          </a:p>
          <a:p>
            <a:pPr algn="just">
              <a:lnSpc>
                <a:spcPts val="2940"/>
              </a:lnSpc>
            </a:pPr>
          </a:p>
          <a:p>
            <a:pPr algn="just">
              <a:lnSpc>
                <a:spcPts val="2940"/>
              </a:lnSpc>
              <a:spcBef>
                <a:spcPct val="0"/>
              </a:spcBef>
            </a:pPr>
            <a:r>
              <a:rPr lang="en-US" sz="2100">
                <a:solidFill>
                  <a:srgbClr val="FFFFFF"/>
                </a:solidFill>
                <a:latin typeface="Neue Machina Ultra-Bold"/>
                <a:ea typeface="Neue Machina Ultra-Bold"/>
                <a:cs typeface="Neue Machina Ultra-Bold"/>
                <a:sym typeface="Neue Machina Ultra-Bold"/>
              </a:rPr>
              <a:t>~Geoffrey Hinton~</a:t>
            </a:r>
          </a:p>
        </p:txBody>
      </p:sp>
      <p:sp>
        <p:nvSpPr>
          <p:cNvPr name="TextBox 21" id="21"/>
          <p:cNvSpPr txBox="true"/>
          <p:nvPr/>
        </p:nvSpPr>
        <p:spPr>
          <a:xfrm rot="0">
            <a:off x="10375676" y="7801141"/>
            <a:ext cx="355848" cy="496583"/>
          </a:xfrm>
          <a:prstGeom prst="rect">
            <a:avLst/>
          </a:prstGeom>
        </p:spPr>
        <p:txBody>
          <a:bodyPr anchor="t" rtlCol="false" tIns="0" lIns="0" bIns="0" rIns="0">
            <a:spAutoFit/>
          </a:bodyPr>
          <a:lstStyle/>
          <a:p>
            <a:pPr algn="l">
              <a:lnSpc>
                <a:spcPts val="1925"/>
              </a:lnSpc>
            </a:pPr>
            <a:r>
              <a:rPr lang="en-US" sz="1925">
                <a:solidFill>
                  <a:srgbClr val="FFFFFF"/>
                </a:solidFill>
                <a:latin typeface="Neue Machina Ultra-Bold"/>
                <a:ea typeface="Neue Machina Ultra-Bold"/>
                <a:cs typeface="Neue Machina Ultra-Bold"/>
                <a:sym typeface="Neue Machina Ultra-Bold"/>
              </a:rPr>
              <a:t>20</a:t>
            </a:r>
          </a:p>
          <a:p>
            <a:pPr algn="l">
              <a:lnSpc>
                <a:spcPts val="1925"/>
              </a:lnSpc>
            </a:pPr>
            <a:r>
              <a:rPr lang="en-US" sz="1925">
                <a:solidFill>
                  <a:srgbClr val="FFFFFF"/>
                </a:solidFill>
                <a:latin typeface="Neue Machina Ultra-Bold"/>
                <a:ea typeface="Neue Machina Ultra-Bold"/>
                <a:cs typeface="Neue Machina Ultra-Bold"/>
                <a:sym typeface="Neue Machina Ultra-Bold"/>
              </a:rPr>
              <a:t>24</a:t>
            </a:r>
          </a:p>
        </p:txBody>
      </p:sp>
      <p:sp>
        <p:nvSpPr>
          <p:cNvPr name="TextBox 22" id="22"/>
          <p:cNvSpPr txBox="true"/>
          <p:nvPr/>
        </p:nvSpPr>
        <p:spPr>
          <a:xfrm rot="0">
            <a:off x="1792250" y="1085523"/>
            <a:ext cx="2676994" cy="446870"/>
          </a:xfrm>
          <a:prstGeom prst="rect">
            <a:avLst/>
          </a:prstGeom>
        </p:spPr>
        <p:txBody>
          <a:bodyPr anchor="t" rtlCol="false" tIns="0" lIns="0" bIns="0" rIns="0">
            <a:spAutoFit/>
          </a:bodyPr>
          <a:lstStyle/>
          <a:p>
            <a:pPr algn="l">
              <a:lnSpc>
                <a:spcPts val="3522"/>
              </a:lnSpc>
              <a:spcBef>
                <a:spcPct val="0"/>
              </a:spcBef>
            </a:pPr>
            <a:r>
              <a:rPr lang="en-US" sz="2516">
                <a:solidFill>
                  <a:srgbClr val="FFFFFF"/>
                </a:solidFill>
                <a:latin typeface="Neue Machina Ultra-Bold"/>
                <a:ea typeface="Neue Machina Ultra-Bold"/>
                <a:cs typeface="Neue Machina Ultra-Bold"/>
                <a:sym typeface="Neue Machina Ultra-Bold"/>
              </a:rPr>
              <a:t>INDONESIA AI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TextBox 4" id="4"/>
          <p:cNvSpPr txBox="true"/>
          <p:nvPr/>
        </p:nvSpPr>
        <p:spPr>
          <a:xfrm rot="0">
            <a:off x="1531160" y="914400"/>
            <a:ext cx="15225679"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YOLO Pre-Processing : Folder &amp; yaml</a:t>
            </a:r>
          </a:p>
        </p:txBody>
      </p:sp>
      <p:sp>
        <p:nvSpPr>
          <p:cNvPr name="Freeform 5" id="5"/>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806981" y="2461709"/>
            <a:ext cx="4582336" cy="5693223"/>
          </a:xfrm>
          <a:custGeom>
            <a:avLst/>
            <a:gdLst/>
            <a:ahLst/>
            <a:cxnLst/>
            <a:rect r="r" b="b" t="t" l="l"/>
            <a:pathLst>
              <a:path h="5693223" w="4582336">
                <a:moveTo>
                  <a:pt x="0" y="0"/>
                </a:moveTo>
                <a:lnTo>
                  <a:pt x="4582337" y="0"/>
                </a:lnTo>
                <a:lnTo>
                  <a:pt x="4582337" y="5693223"/>
                </a:lnTo>
                <a:lnTo>
                  <a:pt x="0" y="5693223"/>
                </a:lnTo>
                <a:lnTo>
                  <a:pt x="0" y="0"/>
                </a:lnTo>
                <a:close/>
              </a:path>
            </a:pathLst>
          </a:custGeom>
          <a:blipFill>
            <a:blip r:embed="rId5"/>
            <a:stretch>
              <a:fillRect l="0" t="0" r="-121444" b="0"/>
            </a:stretch>
          </a:blipFill>
        </p:spPr>
      </p:sp>
      <p:sp>
        <p:nvSpPr>
          <p:cNvPr name="AutoShape 8" id="8"/>
          <p:cNvSpPr/>
          <p:nvPr/>
        </p:nvSpPr>
        <p:spPr>
          <a:xfrm flipV="true">
            <a:off x="6126223" y="4455055"/>
            <a:ext cx="0" cy="1025322"/>
          </a:xfrm>
          <a:prstGeom prst="line">
            <a:avLst/>
          </a:prstGeom>
          <a:ln cap="flat" w="66675">
            <a:solidFill>
              <a:srgbClr val="FF3131"/>
            </a:solidFill>
            <a:prstDash val="solid"/>
            <a:headEnd type="none" len="sm" w="sm"/>
            <a:tailEnd type="none" len="sm" w="sm"/>
          </a:ln>
        </p:spPr>
      </p:sp>
      <p:sp>
        <p:nvSpPr>
          <p:cNvPr name="AutoShape 9" id="9"/>
          <p:cNvSpPr/>
          <p:nvPr/>
        </p:nvSpPr>
        <p:spPr>
          <a:xfrm flipV="true">
            <a:off x="6126223" y="6425286"/>
            <a:ext cx="0" cy="1025322"/>
          </a:xfrm>
          <a:prstGeom prst="line">
            <a:avLst/>
          </a:prstGeom>
          <a:ln cap="flat" w="66675">
            <a:solidFill>
              <a:srgbClr val="FF3131"/>
            </a:solidFill>
            <a:prstDash val="solid"/>
            <a:headEnd type="none" len="sm" w="sm"/>
            <a:tailEnd type="none" len="sm" w="sm"/>
          </a:ln>
        </p:spPr>
      </p:sp>
      <p:sp>
        <p:nvSpPr>
          <p:cNvPr name="Freeform 10" id="10"/>
          <p:cNvSpPr/>
          <p:nvPr/>
        </p:nvSpPr>
        <p:spPr>
          <a:xfrm flipH="false" flipV="false" rot="0">
            <a:off x="8323065" y="3011348"/>
            <a:ext cx="9282345" cy="2162277"/>
          </a:xfrm>
          <a:custGeom>
            <a:avLst/>
            <a:gdLst/>
            <a:ahLst/>
            <a:cxnLst/>
            <a:rect r="r" b="b" t="t" l="l"/>
            <a:pathLst>
              <a:path h="2162277" w="9282345">
                <a:moveTo>
                  <a:pt x="0" y="0"/>
                </a:moveTo>
                <a:lnTo>
                  <a:pt x="9282345" y="0"/>
                </a:lnTo>
                <a:lnTo>
                  <a:pt x="9282345" y="2162276"/>
                </a:lnTo>
                <a:lnTo>
                  <a:pt x="0" y="2162276"/>
                </a:lnTo>
                <a:lnTo>
                  <a:pt x="0" y="0"/>
                </a:lnTo>
                <a:close/>
              </a:path>
            </a:pathLst>
          </a:custGeom>
          <a:blipFill>
            <a:blip r:embed="rId6"/>
            <a:stretch>
              <a:fillRect l="0" t="0" r="0" b="0"/>
            </a:stretch>
          </a:blipFill>
        </p:spPr>
      </p:sp>
      <p:sp>
        <p:nvSpPr>
          <p:cNvPr name="Freeform 11" id="11"/>
          <p:cNvSpPr/>
          <p:nvPr/>
        </p:nvSpPr>
        <p:spPr>
          <a:xfrm flipH="false" flipV="false" rot="0">
            <a:off x="8642978" y="6406232"/>
            <a:ext cx="7883733" cy="1843239"/>
          </a:xfrm>
          <a:custGeom>
            <a:avLst/>
            <a:gdLst/>
            <a:ahLst/>
            <a:cxnLst/>
            <a:rect r="r" b="b" t="t" l="l"/>
            <a:pathLst>
              <a:path h="1843239" w="7883733">
                <a:moveTo>
                  <a:pt x="0" y="0"/>
                </a:moveTo>
                <a:lnTo>
                  <a:pt x="7883733" y="0"/>
                </a:lnTo>
                <a:lnTo>
                  <a:pt x="7883733" y="1843239"/>
                </a:lnTo>
                <a:lnTo>
                  <a:pt x="0" y="1843239"/>
                </a:lnTo>
                <a:lnTo>
                  <a:pt x="0" y="0"/>
                </a:lnTo>
                <a:close/>
              </a:path>
            </a:pathLst>
          </a:custGeom>
          <a:blipFill>
            <a:blip r:embed="rId7"/>
            <a:stretch>
              <a:fillRect l="0" t="0" r="0" b="0"/>
            </a:stretch>
          </a:blipFill>
        </p:spPr>
      </p:sp>
      <p:sp>
        <p:nvSpPr>
          <p:cNvPr name="Freeform 12" id="12"/>
          <p:cNvSpPr/>
          <p:nvPr/>
        </p:nvSpPr>
        <p:spPr>
          <a:xfrm flipH="false" flipV="false" rot="0">
            <a:off x="5242970" y="9178476"/>
            <a:ext cx="7802061" cy="1066545"/>
          </a:xfrm>
          <a:custGeom>
            <a:avLst/>
            <a:gdLst/>
            <a:ahLst/>
            <a:cxnLst/>
            <a:rect r="r" b="b" t="t" l="l"/>
            <a:pathLst>
              <a:path h="1066545" w="7802061">
                <a:moveTo>
                  <a:pt x="0" y="0"/>
                </a:moveTo>
                <a:lnTo>
                  <a:pt x="7802060" y="0"/>
                </a:lnTo>
                <a:lnTo>
                  <a:pt x="7802060" y="1066546"/>
                </a:lnTo>
                <a:lnTo>
                  <a:pt x="0" y="1066546"/>
                </a:lnTo>
                <a:lnTo>
                  <a:pt x="0" y="0"/>
                </a:lnTo>
                <a:close/>
              </a:path>
            </a:pathLst>
          </a:custGeom>
          <a:blipFill>
            <a:blip r:embed="rId8"/>
            <a:stretch>
              <a:fillRect l="-2100" t="-12502" r="0" b="0"/>
            </a:stretch>
          </a:blipFill>
        </p:spPr>
      </p:sp>
      <p:sp>
        <p:nvSpPr>
          <p:cNvPr name="TextBox 13" id="13"/>
          <p:cNvSpPr txBox="true"/>
          <p:nvPr/>
        </p:nvSpPr>
        <p:spPr>
          <a:xfrm rot="0">
            <a:off x="6281860" y="4758334"/>
            <a:ext cx="1600272" cy="415290"/>
          </a:xfrm>
          <a:prstGeom prst="rect">
            <a:avLst/>
          </a:prstGeom>
        </p:spPr>
        <p:txBody>
          <a:bodyPr anchor="t" rtlCol="false" tIns="0" lIns="0" bIns="0" rIns="0">
            <a:spAutoFit/>
          </a:bodyPr>
          <a:lstStyle/>
          <a:p>
            <a:pPr algn="just">
              <a:lnSpc>
                <a:spcPts val="3359"/>
              </a:lnSpc>
            </a:pPr>
            <a:r>
              <a:rPr lang="en-US" sz="2400">
                <a:solidFill>
                  <a:srgbClr val="FF3131"/>
                </a:solidFill>
                <a:latin typeface="Neue Machina Ultra-Bold"/>
                <a:ea typeface="Neue Machina Ultra-Bold"/>
                <a:cs typeface="Neue Machina Ultra-Bold"/>
                <a:sym typeface="Neue Machina Ultra-Bold"/>
              </a:rPr>
              <a:t>n = 1000</a:t>
            </a:r>
          </a:p>
        </p:txBody>
      </p:sp>
      <p:sp>
        <p:nvSpPr>
          <p:cNvPr name="TextBox 14" id="14"/>
          <p:cNvSpPr txBox="true"/>
          <p:nvPr/>
        </p:nvSpPr>
        <p:spPr>
          <a:xfrm rot="0">
            <a:off x="6281860" y="6710432"/>
            <a:ext cx="1600272" cy="415290"/>
          </a:xfrm>
          <a:prstGeom prst="rect">
            <a:avLst/>
          </a:prstGeom>
        </p:spPr>
        <p:txBody>
          <a:bodyPr anchor="t" rtlCol="false" tIns="0" lIns="0" bIns="0" rIns="0">
            <a:spAutoFit/>
          </a:bodyPr>
          <a:lstStyle/>
          <a:p>
            <a:pPr algn="just">
              <a:lnSpc>
                <a:spcPts val="3359"/>
              </a:lnSpc>
            </a:pPr>
            <a:r>
              <a:rPr lang="en-US" sz="2400">
                <a:solidFill>
                  <a:srgbClr val="FF3131"/>
                </a:solidFill>
                <a:latin typeface="Neue Machina Ultra-Bold"/>
                <a:ea typeface="Neue Machina Ultra-Bold"/>
                <a:cs typeface="Neue Machina Ultra-Bold"/>
                <a:sym typeface="Neue Machina Ultra-Bold"/>
              </a:rPr>
              <a:t>n = 7500</a:t>
            </a:r>
          </a:p>
        </p:txBody>
      </p:sp>
      <p:sp>
        <p:nvSpPr>
          <p:cNvPr name="TextBox 15" id="15"/>
          <p:cNvSpPr txBox="true"/>
          <p:nvPr/>
        </p:nvSpPr>
        <p:spPr>
          <a:xfrm rot="0">
            <a:off x="7189454" y="1970854"/>
            <a:ext cx="10790781" cy="915035"/>
          </a:xfrm>
          <a:prstGeom prst="rect">
            <a:avLst/>
          </a:prstGeom>
        </p:spPr>
        <p:txBody>
          <a:bodyPr anchor="t" rtlCol="false" tIns="0" lIns="0" bIns="0" rIns="0">
            <a:spAutoFit/>
          </a:bodyPr>
          <a:lstStyle/>
          <a:p>
            <a:pPr algn="ctr">
              <a:lnSpc>
                <a:spcPts val="3919"/>
              </a:lnSpc>
            </a:pPr>
            <a:r>
              <a:rPr lang="en-US" sz="2799" u="sng">
                <a:solidFill>
                  <a:srgbClr val="000000"/>
                </a:solidFill>
                <a:latin typeface="Neue Machina Ultra-Bold"/>
                <a:ea typeface="Neue Machina Ultra-Bold"/>
                <a:cs typeface="Neue Machina Ultra-Bold"/>
                <a:sym typeface="Neue Machina Ultra-Bold"/>
              </a:rPr>
              <a:t>Label Gambar &amp; Cuplikan</a:t>
            </a:r>
          </a:p>
          <a:p>
            <a:pPr algn="ctr">
              <a:lnSpc>
                <a:spcPts val="3359"/>
              </a:lnSpc>
            </a:pPr>
            <a:r>
              <a:rPr lang="en-US" sz="2400">
                <a:solidFill>
                  <a:srgbClr val="000000"/>
                </a:solidFill>
                <a:latin typeface="Neue Machina Ultra-Bold"/>
                <a:ea typeface="Neue Machina Ultra-Bold"/>
                <a:cs typeface="Neue Machina Ultra-Bold"/>
                <a:sym typeface="Neue Machina Ultra-Bold"/>
              </a:rPr>
              <a:t>[(kategori) (x_tengah) (y_tengah) (lebar_bbox) (tinggi bbox)]</a:t>
            </a:r>
          </a:p>
        </p:txBody>
      </p:sp>
      <p:sp>
        <p:nvSpPr>
          <p:cNvPr name="TextBox 16" id="16"/>
          <p:cNvSpPr txBox="true"/>
          <p:nvPr/>
        </p:nvSpPr>
        <p:spPr>
          <a:xfrm rot="0">
            <a:off x="8344627" y="5791552"/>
            <a:ext cx="8480435" cy="490855"/>
          </a:xfrm>
          <a:prstGeom prst="rect">
            <a:avLst/>
          </a:prstGeom>
        </p:spPr>
        <p:txBody>
          <a:bodyPr anchor="t" rtlCol="false" tIns="0" lIns="0" bIns="0" rIns="0">
            <a:spAutoFit/>
          </a:bodyPr>
          <a:lstStyle/>
          <a:p>
            <a:pPr algn="ctr">
              <a:lnSpc>
                <a:spcPts val="3919"/>
              </a:lnSpc>
            </a:pPr>
            <a:r>
              <a:rPr lang="en-US" sz="2799" u="sng">
                <a:solidFill>
                  <a:srgbClr val="000000"/>
                </a:solidFill>
                <a:latin typeface="Neue Machina Ultra-Bold"/>
                <a:ea typeface="Neue Machina Ultra-Bold"/>
                <a:cs typeface="Neue Machina Ultra-Bold"/>
                <a:sym typeface="Neue Machina Ultra-Bold"/>
              </a:rPr>
              <a:t>data.yaml</a:t>
            </a:r>
          </a:p>
        </p:txBody>
      </p:sp>
      <p:sp>
        <p:nvSpPr>
          <p:cNvPr name="TextBox 17" id="17"/>
          <p:cNvSpPr txBox="true"/>
          <p:nvPr/>
        </p:nvSpPr>
        <p:spPr>
          <a:xfrm rot="0">
            <a:off x="3748609" y="8563796"/>
            <a:ext cx="10790781" cy="490855"/>
          </a:xfrm>
          <a:prstGeom prst="rect">
            <a:avLst/>
          </a:prstGeom>
        </p:spPr>
        <p:txBody>
          <a:bodyPr anchor="t" rtlCol="false" tIns="0" lIns="0" bIns="0" rIns="0">
            <a:spAutoFit/>
          </a:bodyPr>
          <a:lstStyle/>
          <a:p>
            <a:pPr algn="ctr">
              <a:lnSpc>
                <a:spcPts val="3919"/>
              </a:lnSpc>
            </a:pPr>
            <a:r>
              <a:rPr lang="en-US" sz="2799" u="sng">
                <a:solidFill>
                  <a:srgbClr val="000000"/>
                </a:solidFill>
                <a:latin typeface="Neue Machina Ultra-Bold"/>
                <a:ea typeface="Neue Machina Ultra-Bold"/>
                <a:cs typeface="Neue Machina Ultra-Bold"/>
                <a:sym typeface="Neue Machina Ultra-Bold"/>
              </a:rPr>
              <a:t>Hasil validasi setelah melatih model </a:t>
            </a:r>
            <a:r>
              <a:rPr lang="en-US" sz="2799" u="sng">
                <a:solidFill>
                  <a:srgbClr val="FF3131"/>
                </a:solidFill>
                <a:latin typeface="Neue Machina Ultra-Bold"/>
                <a:ea typeface="Neue Machina Ultra-Bold"/>
                <a:cs typeface="Neue Machina Ultra-Bold"/>
                <a:sym typeface="Neue Machina Ultra-Bold"/>
              </a:rPr>
              <a:t>50</a:t>
            </a:r>
            <a:r>
              <a:rPr lang="en-US" sz="2799" u="sng">
                <a:solidFill>
                  <a:srgbClr val="000000"/>
                </a:solidFill>
                <a:latin typeface="Neue Machina Ultra-Bold"/>
                <a:ea typeface="Neue Machina Ultra-Bold"/>
                <a:cs typeface="Neue Machina Ultra-Bold"/>
                <a:sym typeface="Neue Machina Ultra-Bold"/>
              </a:rPr>
              <a:t> epoch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AutoShape 4" id="4"/>
          <p:cNvSpPr/>
          <p:nvPr/>
        </p:nvSpPr>
        <p:spPr>
          <a:xfrm rot="-3328">
            <a:off x="7422596" y="9060497"/>
            <a:ext cx="9836697" cy="0"/>
          </a:xfrm>
          <a:prstGeom prst="line">
            <a:avLst/>
          </a:prstGeom>
          <a:ln cap="flat" w="19050">
            <a:solidFill>
              <a:srgbClr val="000000"/>
            </a:solidFill>
            <a:prstDash val="solid"/>
            <a:headEnd type="none" len="sm" w="sm"/>
            <a:tailEnd type="arrow" len="sm" w="med"/>
          </a:ln>
        </p:spPr>
      </p:sp>
      <p:sp>
        <p:nvSpPr>
          <p:cNvPr name="TextBox 5" id="5"/>
          <p:cNvSpPr txBox="true"/>
          <p:nvPr/>
        </p:nvSpPr>
        <p:spPr>
          <a:xfrm rot="0">
            <a:off x="4248654" y="9144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Hasil Foto 1</a:t>
            </a:r>
          </a:p>
        </p:txBody>
      </p:sp>
      <p:sp>
        <p:nvSpPr>
          <p:cNvPr name="Freeform 6" id="6"/>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03171" y="2894406"/>
            <a:ext cx="7245839" cy="4827541"/>
          </a:xfrm>
          <a:custGeom>
            <a:avLst/>
            <a:gdLst/>
            <a:ahLst/>
            <a:cxnLst/>
            <a:rect r="r" b="b" t="t" l="l"/>
            <a:pathLst>
              <a:path h="4827541" w="7245839">
                <a:moveTo>
                  <a:pt x="0" y="0"/>
                </a:moveTo>
                <a:lnTo>
                  <a:pt x="7245839" y="0"/>
                </a:lnTo>
                <a:lnTo>
                  <a:pt x="7245839" y="4827541"/>
                </a:lnTo>
                <a:lnTo>
                  <a:pt x="0" y="4827541"/>
                </a:lnTo>
                <a:lnTo>
                  <a:pt x="0" y="0"/>
                </a:lnTo>
                <a:close/>
              </a:path>
            </a:pathLst>
          </a:custGeom>
          <a:blipFill>
            <a:blip r:embed="rId5"/>
            <a:stretch>
              <a:fillRect l="0" t="0" r="0" b="0"/>
            </a:stretch>
          </a:blipFill>
        </p:spPr>
      </p:sp>
      <p:sp>
        <p:nvSpPr>
          <p:cNvPr name="Freeform 9" id="9"/>
          <p:cNvSpPr/>
          <p:nvPr/>
        </p:nvSpPr>
        <p:spPr>
          <a:xfrm flipH="false" flipV="false" rot="0">
            <a:off x="8931333" y="2894406"/>
            <a:ext cx="7245839" cy="4827541"/>
          </a:xfrm>
          <a:custGeom>
            <a:avLst/>
            <a:gdLst/>
            <a:ahLst/>
            <a:cxnLst/>
            <a:rect r="r" b="b" t="t" l="l"/>
            <a:pathLst>
              <a:path h="4827541" w="7245839">
                <a:moveTo>
                  <a:pt x="0" y="0"/>
                </a:moveTo>
                <a:lnTo>
                  <a:pt x="7245839" y="0"/>
                </a:lnTo>
                <a:lnTo>
                  <a:pt x="7245839" y="4827541"/>
                </a:lnTo>
                <a:lnTo>
                  <a:pt x="0" y="4827541"/>
                </a:lnTo>
                <a:lnTo>
                  <a:pt x="0" y="0"/>
                </a:lnTo>
                <a:close/>
              </a:path>
            </a:pathLst>
          </a:custGeom>
          <a:blipFill>
            <a:blip r:embed="rId6"/>
            <a:stretch>
              <a:fillRect l="0" t="0" r="0" b="0"/>
            </a:stretch>
          </a:blipFill>
        </p:spPr>
      </p:sp>
      <p:sp>
        <p:nvSpPr>
          <p:cNvPr name="TextBox 10" id="10"/>
          <p:cNvSpPr txBox="true"/>
          <p:nvPr/>
        </p:nvSpPr>
        <p:spPr>
          <a:xfrm rot="0">
            <a:off x="1872537" y="7972983"/>
            <a:ext cx="6009084" cy="596027"/>
          </a:xfrm>
          <a:prstGeom prst="rect">
            <a:avLst/>
          </a:prstGeom>
        </p:spPr>
        <p:txBody>
          <a:bodyPr anchor="t" rtlCol="false" tIns="0" lIns="0" bIns="0" rIns="0">
            <a:spAutoFit/>
          </a:bodyPr>
          <a:lstStyle/>
          <a:p>
            <a:pPr algn="ctr">
              <a:lnSpc>
                <a:spcPts val="4948"/>
              </a:lnSpc>
            </a:pPr>
            <a:r>
              <a:rPr lang="en-US" sz="3534">
                <a:solidFill>
                  <a:srgbClr val="FF3131"/>
                </a:solidFill>
                <a:latin typeface="Canva Sans"/>
                <a:ea typeface="Canva Sans"/>
                <a:cs typeface="Canva Sans"/>
                <a:sym typeface="Canva Sans"/>
              </a:rPr>
              <a:t>Pretrain YOLOv8m </a:t>
            </a:r>
            <a:r>
              <a:rPr lang="en-US" sz="3534">
                <a:solidFill>
                  <a:srgbClr val="FF3131"/>
                </a:solidFill>
                <a:latin typeface="Canva Sans Bold"/>
                <a:ea typeface="Canva Sans Bold"/>
                <a:cs typeface="Canva Sans Bold"/>
                <a:sym typeface="Canva Sans Bold"/>
              </a:rPr>
              <a:t>No Train</a:t>
            </a:r>
          </a:p>
        </p:txBody>
      </p:sp>
      <p:sp>
        <p:nvSpPr>
          <p:cNvPr name="TextBox 11" id="11"/>
          <p:cNvSpPr txBox="true"/>
          <p:nvPr/>
        </p:nvSpPr>
        <p:spPr>
          <a:xfrm rot="0">
            <a:off x="9108355" y="8054090"/>
            <a:ext cx="6331446" cy="596027"/>
          </a:xfrm>
          <a:prstGeom prst="rect">
            <a:avLst/>
          </a:prstGeom>
        </p:spPr>
        <p:txBody>
          <a:bodyPr anchor="t" rtlCol="false" tIns="0" lIns="0" bIns="0" rIns="0">
            <a:spAutoFit/>
          </a:bodyPr>
          <a:lstStyle/>
          <a:p>
            <a:pPr algn="ctr">
              <a:lnSpc>
                <a:spcPts val="4948"/>
              </a:lnSpc>
            </a:pPr>
            <a:r>
              <a:rPr lang="en-US" sz="3534">
                <a:solidFill>
                  <a:srgbClr val="FF3131"/>
                </a:solidFill>
                <a:latin typeface="Canva Sans"/>
                <a:ea typeface="Canva Sans"/>
                <a:cs typeface="Canva Sans"/>
                <a:sym typeface="Canva Sans"/>
              </a:rPr>
              <a:t>Pretrain YOLOv8m </a:t>
            </a:r>
            <a:r>
              <a:rPr lang="en-US" sz="3534">
                <a:solidFill>
                  <a:srgbClr val="FF3131"/>
                </a:solidFill>
                <a:latin typeface="Canva Sans Bold"/>
                <a:ea typeface="Canva Sans Bold"/>
                <a:cs typeface="Canva Sans Bold"/>
                <a:sym typeface="Canva Sans Bold"/>
              </a:rPr>
              <a:t>with Train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AutoShape 4" id="4"/>
          <p:cNvSpPr/>
          <p:nvPr/>
        </p:nvSpPr>
        <p:spPr>
          <a:xfrm rot="-3328">
            <a:off x="7422596" y="9060497"/>
            <a:ext cx="9836697" cy="0"/>
          </a:xfrm>
          <a:prstGeom prst="line">
            <a:avLst/>
          </a:prstGeom>
          <a:ln cap="flat" w="19050">
            <a:solidFill>
              <a:srgbClr val="000000"/>
            </a:solidFill>
            <a:prstDash val="solid"/>
            <a:headEnd type="none" len="sm" w="sm"/>
            <a:tailEnd type="arrow" len="sm" w="med"/>
          </a:ln>
        </p:spPr>
      </p:sp>
      <p:sp>
        <p:nvSpPr>
          <p:cNvPr name="TextBox 5" id="5"/>
          <p:cNvSpPr txBox="true"/>
          <p:nvPr/>
        </p:nvSpPr>
        <p:spPr>
          <a:xfrm rot="0">
            <a:off x="4248654" y="9144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Hasil Foto 2</a:t>
            </a:r>
          </a:p>
        </p:txBody>
      </p:sp>
      <p:sp>
        <p:nvSpPr>
          <p:cNvPr name="Freeform 6" id="6"/>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947355" y="2246223"/>
            <a:ext cx="6576577" cy="4932432"/>
          </a:xfrm>
          <a:custGeom>
            <a:avLst/>
            <a:gdLst/>
            <a:ahLst/>
            <a:cxnLst/>
            <a:rect r="r" b="b" t="t" l="l"/>
            <a:pathLst>
              <a:path h="4932432" w="6576577">
                <a:moveTo>
                  <a:pt x="0" y="0"/>
                </a:moveTo>
                <a:lnTo>
                  <a:pt x="6576576" y="0"/>
                </a:lnTo>
                <a:lnTo>
                  <a:pt x="6576576" y="4932432"/>
                </a:lnTo>
                <a:lnTo>
                  <a:pt x="0" y="4932432"/>
                </a:lnTo>
                <a:lnTo>
                  <a:pt x="0" y="0"/>
                </a:lnTo>
                <a:close/>
              </a:path>
            </a:pathLst>
          </a:custGeom>
          <a:blipFill>
            <a:blip r:embed="rId5"/>
            <a:stretch>
              <a:fillRect l="0" t="0" r="0" b="0"/>
            </a:stretch>
          </a:blipFill>
        </p:spPr>
      </p:sp>
      <p:sp>
        <p:nvSpPr>
          <p:cNvPr name="Freeform 9" id="9"/>
          <p:cNvSpPr/>
          <p:nvPr/>
        </p:nvSpPr>
        <p:spPr>
          <a:xfrm flipH="false" flipV="false" rot="0">
            <a:off x="9021044" y="2246223"/>
            <a:ext cx="6576577" cy="4932432"/>
          </a:xfrm>
          <a:custGeom>
            <a:avLst/>
            <a:gdLst/>
            <a:ahLst/>
            <a:cxnLst/>
            <a:rect r="r" b="b" t="t" l="l"/>
            <a:pathLst>
              <a:path h="4932432" w="6576577">
                <a:moveTo>
                  <a:pt x="0" y="0"/>
                </a:moveTo>
                <a:lnTo>
                  <a:pt x="6576577" y="0"/>
                </a:lnTo>
                <a:lnTo>
                  <a:pt x="6576577" y="4932432"/>
                </a:lnTo>
                <a:lnTo>
                  <a:pt x="0" y="4932432"/>
                </a:lnTo>
                <a:lnTo>
                  <a:pt x="0" y="0"/>
                </a:lnTo>
                <a:close/>
              </a:path>
            </a:pathLst>
          </a:custGeom>
          <a:blipFill>
            <a:blip r:embed="rId6"/>
            <a:stretch>
              <a:fillRect l="0" t="0" r="0" b="0"/>
            </a:stretch>
          </a:blipFill>
        </p:spPr>
      </p:sp>
      <p:sp>
        <p:nvSpPr>
          <p:cNvPr name="TextBox 10" id="10"/>
          <p:cNvSpPr txBox="true"/>
          <p:nvPr/>
        </p:nvSpPr>
        <p:spPr>
          <a:xfrm rot="0">
            <a:off x="2072918" y="7611506"/>
            <a:ext cx="6009084" cy="596027"/>
          </a:xfrm>
          <a:prstGeom prst="rect">
            <a:avLst/>
          </a:prstGeom>
        </p:spPr>
        <p:txBody>
          <a:bodyPr anchor="t" rtlCol="false" tIns="0" lIns="0" bIns="0" rIns="0">
            <a:spAutoFit/>
          </a:bodyPr>
          <a:lstStyle/>
          <a:p>
            <a:pPr algn="ctr">
              <a:lnSpc>
                <a:spcPts val="4948"/>
              </a:lnSpc>
            </a:pPr>
            <a:r>
              <a:rPr lang="en-US" sz="3534">
                <a:solidFill>
                  <a:srgbClr val="FF3131"/>
                </a:solidFill>
                <a:latin typeface="Canva Sans"/>
                <a:ea typeface="Canva Sans"/>
                <a:cs typeface="Canva Sans"/>
                <a:sym typeface="Canva Sans"/>
              </a:rPr>
              <a:t>Pretrain YOLOv8m </a:t>
            </a:r>
            <a:r>
              <a:rPr lang="en-US" sz="3534">
                <a:solidFill>
                  <a:srgbClr val="FF3131"/>
                </a:solidFill>
                <a:latin typeface="Canva Sans Bold"/>
                <a:ea typeface="Canva Sans Bold"/>
                <a:cs typeface="Canva Sans Bold"/>
                <a:sym typeface="Canva Sans Bold"/>
              </a:rPr>
              <a:t>No Train</a:t>
            </a:r>
          </a:p>
        </p:txBody>
      </p:sp>
      <p:sp>
        <p:nvSpPr>
          <p:cNvPr name="TextBox 11" id="11"/>
          <p:cNvSpPr txBox="true"/>
          <p:nvPr/>
        </p:nvSpPr>
        <p:spPr>
          <a:xfrm rot="0">
            <a:off x="9144000" y="7611506"/>
            <a:ext cx="6331446" cy="596027"/>
          </a:xfrm>
          <a:prstGeom prst="rect">
            <a:avLst/>
          </a:prstGeom>
        </p:spPr>
        <p:txBody>
          <a:bodyPr anchor="t" rtlCol="false" tIns="0" lIns="0" bIns="0" rIns="0">
            <a:spAutoFit/>
          </a:bodyPr>
          <a:lstStyle/>
          <a:p>
            <a:pPr algn="ctr">
              <a:lnSpc>
                <a:spcPts val="4948"/>
              </a:lnSpc>
            </a:pPr>
            <a:r>
              <a:rPr lang="en-US" sz="3534">
                <a:solidFill>
                  <a:srgbClr val="FF3131"/>
                </a:solidFill>
                <a:latin typeface="Canva Sans"/>
                <a:ea typeface="Canva Sans"/>
                <a:cs typeface="Canva Sans"/>
                <a:sym typeface="Canva Sans"/>
              </a:rPr>
              <a:t>Pretrain YOLOv8m </a:t>
            </a:r>
            <a:r>
              <a:rPr lang="en-US" sz="3534">
                <a:solidFill>
                  <a:srgbClr val="FF3131"/>
                </a:solidFill>
                <a:latin typeface="Canva Sans Bold"/>
                <a:ea typeface="Canva Sans Bold"/>
                <a:cs typeface="Canva Sans Bold"/>
                <a:sym typeface="Canva Sans Bold"/>
              </a:rPr>
              <a:t>with Train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AutoShape 4" id="4"/>
          <p:cNvSpPr/>
          <p:nvPr/>
        </p:nvSpPr>
        <p:spPr>
          <a:xfrm rot="-3328">
            <a:off x="7422596" y="9060497"/>
            <a:ext cx="9836697" cy="0"/>
          </a:xfrm>
          <a:prstGeom prst="line">
            <a:avLst/>
          </a:prstGeom>
          <a:ln cap="flat" w="19050">
            <a:solidFill>
              <a:srgbClr val="000000"/>
            </a:solidFill>
            <a:prstDash val="solid"/>
            <a:headEnd type="none" len="sm" w="sm"/>
            <a:tailEnd type="arrow" len="sm" w="med"/>
          </a:ln>
        </p:spPr>
      </p:sp>
      <p:sp>
        <p:nvSpPr>
          <p:cNvPr name="TextBox 5" id="5"/>
          <p:cNvSpPr txBox="true"/>
          <p:nvPr/>
        </p:nvSpPr>
        <p:spPr>
          <a:xfrm rot="0">
            <a:off x="4248654" y="9144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Hasil Video</a:t>
            </a:r>
          </a:p>
        </p:txBody>
      </p:sp>
      <p:sp>
        <p:nvSpPr>
          <p:cNvPr name="Freeform 6" id="6"/>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pic>
        <p:nvPicPr>
          <p:cNvPr name="Picture 8" id="8">
            <a:hlinkClick action="ppaction://media"/>
          </p:cNvPr>
          <p:cNvPicPr>
            <a:picLocks noChangeAspect="true"/>
          </p:cNvPicPr>
          <p:nvPr>
            <a:videoFile r:link="rId6"/>
            <p:extLst>
              <p:ext uri="{DAA4B4D4-6D71-4841-9C94-3DE7FCFB9230}">
                <p14:media xmlns:p14="http://schemas.microsoft.com/office/powerpoint/2010/main" r:embed="rId7">
                  <p14:trim st="0.0000" end="10428.0940"/>
                </p14:media>
              </p:ext>
            </p:extLst>
          </p:nvPr>
        </p:nvPicPr>
        <p:blipFill>
          <a:blip r:embed="rId5"/>
          <a:srcRect l="0" t="0" r="0" b="0"/>
          <a:stretch>
            <a:fillRect/>
          </a:stretch>
        </p:blipFill>
        <p:spPr>
          <a:xfrm flipH="false" flipV="false" rot="0">
            <a:off x="9361235" y="2513999"/>
            <a:ext cx="8640596" cy="4860335"/>
          </a:xfrm>
          <a:prstGeom prst="rect">
            <a:avLst/>
          </a:prstGeom>
        </p:spPr>
      </p:pic>
      <p:pic>
        <p:nvPicPr>
          <p:cNvPr name="Picture 9" id="9">
            <a:hlinkClick action="ppaction://media"/>
          </p:cNvPr>
          <p:cNvPicPr>
            <a:picLocks noChangeAspect="true"/>
          </p:cNvPicPr>
          <p:nvPr>
            <a:videoFile r:link="rId9"/>
            <p:extLst>
              <p:ext uri="{DAA4B4D4-6D71-4841-9C94-3DE7FCFB9230}">
                <p14:media xmlns:p14="http://schemas.microsoft.com/office/powerpoint/2010/main" r:embed="rId10">
                  <p14:trim st="0.0000" end="10428.0940"/>
                </p14:media>
              </p:ext>
            </p:extLst>
          </p:nvPr>
        </p:nvPicPr>
        <p:blipFill>
          <a:blip r:embed="rId8"/>
          <a:srcRect l="0" t="0" r="0" b="0"/>
          <a:stretch>
            <a:fillRect/>
          </a:stretch>
        </p:blipFill>
        <p:spPr>
          <a:xfrm flipH="false" flipV="false" rot="0">
            <a:off x="503404" y="2513999"/>
            <a:ext cx="8640596" cy="4860335"/>
          </a:xfrm>
          <a:prstGeom prst="rect">
            <a:avLst/>
          </a:prstGeom>
        </p:spPr>
      </p:pic>
      <p:sp>
        <p:nvSpPr>
          <p:cNvPr name="TextBox 10" id="10"/>
          <p:cNvSpPr txBox="true"/>
          <p:nvPr/>
        </p:nvSpPr>
        <p:spPr>
          <a:xfrm rot="0">
            <a:off x="1819160" y="7686814"/>
            <a:ext cx="6009084" cy="596027"/>
          </a:xfrm>
          <a:prstGeom prst="rect">
            <a:avLst/>
          </a:prstGeom>
        </p:spPr>
        <p:txBody>
          <a:bodyPr anchor="t" rtlCol="false" tIns="0" lIns="0" bIns="0" rIns="0">
            <a:spAutoFit/>
          </a:bodyPr>
          <a:lstStyle/>
          <a:p>
            <a:pPr algn="ctr">
              <a:lnSpc>
                <a:spcPts val="4948"/>
              </a:lnSpc>
            </a:pPr>
            <a:r>
              <a:rPr lang="en-US" sz="3534">
                <a:solidFill>
                  <a:srgbClr val="FF3131"/>
                </a:solidFill>
                <a:latin typeface="Canva Sans"/>
                <a:ea typeface="Canva Sans"/>
                <a:cs typeface="Canva Sans"/>
                <a:sym typeface="Canva Sans"/>
              </a:rPr>
              <a:t>Pretrain YOLOv8m </a:t>
            </a:r>
            <a:r>
              <a:rPr lang="en-US" sz="3534">
                <a:solidFill>
                  <a:srgbClr val="FF3131"/>
                </a:solidFill>
                <a:latin typeface="Canva Sans Bold"/>
                <a:ea typeface="Canva Sans Bold"/>
                <a:cs typeface="Canva Sans Bold"/>
                <a:sym typeface="Canva Sans Bold"/>
              </a:rPr>
              <a:t>No Train</a:t>
            </a:r>
          </a:p>
        </p:txBody>
      </p:sp>
      <p:sp>
        <p:nvSpPr>
          <p:cNvPr name="TextBox 11" id="11"/>
          <p:cNvSpPr txBox="true"/>
          <p:nvPr/>
        </p:nvSpPr>
        <p:spPr>
          <a:xfrm rot="0">
            <a:off x="10153123" y="7686814"/>
            <a:ext cx="6331446" cy="596027"/>
          </a:xfrm>
          <a:prstGeom prst="rect">
            <a:avLst/>
          </a:prstGeom>
        </p:spPr>
        <p:txBody>
          <a:bodyPr anchor="t" rtlCol="false" tIns="0" lIns="0" bIns="0" rIns="0">
            <a:spAutoFit/>
          </a:bodyPr>
          <a:lstStyle/>
          <a:p>
            <a:pPr algn="ctr">
              <a:lnSpc>
                <a:spcPts val="4948"/>
              </a:lnSpc>
            </a:pPr>
            <a:r>
              <a:rPr lang="en-US" sz="3534">
                <a:solidFill>
                  <a:srgbClr val="FF3131"/>
                </a:solidFill>
                <a:latin typeface="Canva Sans"/>
                <a:ea typeface="Canva Sans"/>
                <a:cs typeface="Canva Sans"/>
                <a:sym typeface="Canva Sans"/>
              </a:rPr>
              <a:t>Pretrain YOLOv8m </a:t>
            </a:r>
            <a:r>
              <a:rPr lang="en-US" sz="3534">
                <a:solidFill>
                  <a:srgbClr val="FF3131"/>
                </a:solidFill>
                <a:latin typeface="Canva Sans Bold"/>
                <a:ea typeface="Canva Sans Bold"/>
                <a:cs typeface="Canva Sans Bold"/>
                <a:sym typeface="Canva Sans Bold"/>
              </a:rPr>
              <a:t>with Train</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video>
              <p:cMediaNode vol="100000">
                <p:cTn fill="hold" display="false">
                  <p:stCondLst>
                    <p:cond delay="indefinite"/>
                  </p:stCondLst>
                </p:cTn>
                <p:tgtEl>
                  <p:spTgt spid="9"/>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AutoShape 4" id="4"/>
          <p:cNvSpPr/>
          <p:nvPr/>
        </p:nvSpPr>
        <p:spPr>
          <a:xfrm rot="-3328">
            <a:off x="7422596" y="9060497"/>
            <a:ext cx="9836697" cy="0"/>
          </a:xfrm>
          <a:prstGeom prst="line">
            <a:avLst/>
          </a:prstGeom>
          <a:ln cap="flat" w="19050">
            <a:solidFill>
              <a:srgbClr val="000000"/>
            </a:solidFill>
            <a:prstDash val="solid"/>
            <a:headEnd type="none" len="sm" w="sm"/>
            <a:tailEnd type="arrow" len="sm" w="med"/>
          </a:ln>
        </p:spPr>
      </p:sp>
      <p:sp>
        <p:nvSpPr>
          <p:cNvPr name="TextBox 5" id="5"/>
          <p:cNvSpPr txBox="true"/>
          <p:nvPr/>
        </p:nvSpPr>
        <p:spPr>
          <a:xfrm rot="0">
            <a:off x="4248654" y="9144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Cuplikan Hasil Video</a:t>
            </a:r>
          </a:p>
        </p:txBody>
      </p:sp>
      <p:sp>
        <p:nvSpPr>
          <p:cNvPr name="Freeform 6" id="6"/>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2981204"/>
            <a:ext cx="8019016" cy="4520852"/>
          </a:xfrm>
          <a:custGeom>
            <a:avLst/>
            <a:gdLst/>
            <a:ahLst/>
            <a:cxnLst/>
            <a:rect r="r" b="b" t="t" l="l"/>
            <a:pathLst>
              <a:path h="4520852" w="8019016">
                <a:moveTo>
                  <a:pt x="0" y="0"/>
                </a:moveTo>
                <a:lnTo>
                  <a:pt x="8019016" y="0"/>
                </a:lnTo>
                <a:lnTo>
                  <a:pt x="8019016" y="4520852"/>
                </a:lnTo>
                <a:lnTo>
                  <a:pt x="0" y="4520852"/>
                </a:lnTo>
                <a:lnTo>
                  <a:pt x="0" y="0"/>
                </a:lnTo>
                <a:close/>
              </a:path>
            </a:pathLst>
          </a:custGeom>
          <a:blipFill>
            <a:blip r:embed="rId5"/>
            <a:stretch>
              <a:fillRect l="0" t="0" r="0" b="0"/>
            </a:stretch>
          </a:blipFill>
        </p:spPr>
      </p:sp>
      <p:sp>
        <p:nvSpPr>
          <p:cNvPr name="Freeform 9" id="9"/>
          <p:cNvSpPr/>
          <p:nvPr/>
        </p:nvSpPr>
        <p:spPr>
          <a:xfrm flipH="false" flipV="false" rot="0">
            <a:off x="9245736" y="2981204"/>
            <a:ext cx="8093706" cy="4520852"/>
          </a:xfrm>
          <a:custGeom>
            <a:avLst/>
            <a:gdLst/>
            <a:ahLst/>
            <a:cxnLst/>
            <a:rect r="r" b="b" t="t" l="l"/>
            <a:pathLst>
              <a:path h="4520852" w="8093706">
                <a:moveTo>
                  <a:pt x="0" y="0"/>
                </a:moveTo>
                <a:lnTo>
                  <a:pt x="8093706" y="0"/>
                </a:lnTo>
                <a:lnTo>
                  <a:pt x="8093706" y="4520852"/>
                </a:lnTo>
                <a:lnTo>
                  <a:pt x="0" y="4520852"/>
                </a:lnTo>
                <a:lnTo>
                  <a:pt x="0" y="0"/>
                </a:lnTo>
                <a:close/>
              </a:path>
            </a:pathLst>
          </a:custGeom>
          <a:blipFill>
            <a:blip r:embed="rId6"/>
            <a:stretch>
              <a:fillRect l="0" t="0" r="0" b="0"/>
            </a:stretch>
          </a:blipFill>
        </p:spPr>
      </p:sp>
      <p:sp>
        <p:nvSpPr>
          <p:cNvPr name="TextBox 10" id="10"/>
          <p:cNvSpPr txBox="true"/>
          <p:nvPr/>
        </p:nvSpPr>
        <p:spPr>
          <a:xfrm rot="0">
            <a:off x="1819160" y="7686814"/>
            <a:ext cx="6009084" cy="596027"/>
          </a:xfrm>
          <a:prstGeom prst="rect">
            <a:avLst/>
          </a:prstGeom>
        </p:spPr>
        <p:txBody>
          <a:bodyPr anchor="t" rtlCol="false" tIns="0" lIns="0" bIns="0" rIns="0">
            <a:spAutoFit/>
          </a:bodyPr>
          <a:lstStyle/>
          <a:p>
            <a:pPr algn="ctr">
              <a:lnSpc>
                <a:spcPts val="4948"/>
              </a:lnSpc>
            </a:pPr>
            <a:r>
              <a:rPr lang="en-US" sz="3534">
                <a:solidFill>
                  <a:srgbClr val="FF3131"/>
                </a:solidFill>
                <a:latin typeface="Canva Sans"/>
                <a:ea typeface="Canva Sans"/>
                <a:cs typeface="Canva Sans"/>
                <a:sym typeface="Canva Sans"/>
              </a:rPr>
              <a:t>Pretrain YOLOv8m </a:t>
            </a:r>
            <a:r>
              <a:rPr lang="en-US" sz="3534">
                <a:solidFill>
                  <a:srgbClr val="FF3131"/>
                </a:solidFill>
                <a:latin typeface="Canva Sans Bold"/>
                <a:ea typeface="Canva Sans Bold"/>
                <a:cs typeface="Canva Sans Bold"/>
                <a:sym typeface="Canva Sans Bold"/>
              </a:rPr>
              <a:t>No Train</a:t>
            </a:r>
          </a:p>
        </p:txBody>
      </p:sp>
      <p:sp>
        <p:nvSpPr>
          <p:cNvPr name="TextBox 11" id="11"/>
          <p:cNvSpPr txBox="true"/>
          <p:nvPr/>
        </p:nvSpPr>
        <p:spPr>
          <a:xfrm rot="0">
            <a:off x="10153123" y="7686814"/>
            <a:ext cx="6331446" cy="596027"/>
          </a:xfrm>
          <a:prstGeom prst="rect">
            <a:avLst/>
          </a:prstGeom>
        </p:spPr>
        <p:txBody>
          <a:bodyPr anchor="t" rtlCol="false" tIns="0" lIns="0" bIns="0" rIns="0">
            <a:spAutoFit/>
          </a:bodyPr>
          <a:lstStyle/>
          <a:p>
            <a:pPr algn="ctr">
              <a:lnSpc>
                <a:spcPts val="4948"/>
              </a:lnSpc>
            </a:pPr>
            <a:r>
              <a:rPr lang="en-US" sz="3534">
                <a:solidFill>
                  <a:srgbClr val="FF3131"/>
                </a:solidFill>
                <a:latin typeface="Canva Sans"/>
                <a:ea typeface="Canva Sans"/>
                <a:cs typeface="Canva Sans"/>
                <a:sym typeface="Canva Sans"/>
              </a:rPr>
              <a:t>Pretrain YOLOv8m </a:t>
            </a:r>
            <a:r>
              <a:rPr lang="en-US" sz="3534">
                <a:solidFill>
                  <a:srgbClr val="FF3131"/>
                </a:solidFill>
                <a:latin typeface="Canva Sans Bold"/>
                <a:ea typeface="Canva Sans Bold"/>
                <a:cs typeface="Canva Sans Bold"/>
                <a:sym typeface="Canva Sans Bold"/>
              </a:rPr>
              <a:t>with Train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TextBox 4" id="4"/>
          <p:cNvSpPr txBox="true"/>
          <p:nvPr/>
        </p:nvSpPr>
        <p:spPr>
          <a:xfrm rot="0">
            <a:off x="2638682" y="2944813"/>
            <a:ext cx="13010637" cy="4225924"/>
          </a:xfrm>
          <a:prstGeom prst="rect">
            <a:avLst/>
          </a:prstGeom>
        </p:spPr>
        <p:txBody>
          <a:bodyPr anchor="t" rtlCol="false" tIns="0" lIns="0" bIns="0" rIns="0">
            <a:spAutoFit/>
          </a:bodyPr>
          <a:lstStyle/>
          <a:p>
            <a:pPr algn="ctr">
              <a:lnSpc>
                <a:spcPts val="11200"/>
              </a:lnSpc>
            </a:pPr>
            <a:r>
              <a:rPr lang="en-US" sz="8000">
                <a:solidFill>
                  <a:srgbClr val="000000"/>
                </a:solidFill>
                <a:latin typeface="Neue Machina Ultra-Bold"/>
                <a:ea typeface="Neue Machina Ultra-Bold"/>
                <a:cs typeface="Neue Machina Ultra-Bold"/>
                <a:sym typeface="Neue Machina Ultra-Bold"/>
              </a:rPr>
              <a:t>Pengenalan</a:t>
            </a:r>
          </a:p>
          <a:p>
            <a:pPr algn="ctr">
              <a:lnSpc>
                <a:spcPts val="11200"/>
              </a:lnSpc>
            </a:pPr>
            <a:r>
              <a:rPr lang="en-US" sz="8000">
                <a:solidFill>
                  <a:srgbClr val="000000"/>
                </a:solidFill>
                <a:latin typeface="Neue Machina Ultra-Bold"/>
                <a:ea typeface="Neue Machina Ultra-Bold"/>
                <a:cs typeface="Neue Machina Ultra-Bold"/>
                <a:sym typeface="Neue Machina Ultra-Bold"/>
              </a:rPr>
              <a:t>Interface Gradio</a:t>
            </a:r>
          </a:p>
          <a:p>
            <a:pPr algn="ctr">
              <a:lnSpc>
                <a:spcPts val="11200"/>
              </a:lnSpc>
              <a:spcBef>
                <a:spcPct val="0"/>
              </a:spcBef>
            </a:pPr>
            <a:r>
              <a:rPr lang="en-US" sz="8000">
                <a:solidFill>
                  <a:srgbClr val="000000"/>
                </a:solidFill>
                <a:latin typeface="Neue Machina Ultra-Bold"/>
                <a:ea typeface="Neue Machina Ultra-Bold"/>
                <a:cs typeface="Neue Machina Ultra-Bold"/>
                <a:sym typeface="Neue Machina Ultra-Bold"/>
              </a:rPr>
              <a:t>(ft. Eureka Labdawara)</a:t>
            </a:r>
          </a:p>
        </p:txBody>
      </p:sp>
      <p:sp>
        <p:nvSpPr>
          <p:cNvPr name="Freeform 5" id="5"/>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AutoShape 4" id="4"/>
          <p:cNvSpPr/>
          <p:nvPr/>
        </p:nvSpPr>
        <p:spPr>
          <a:xfrm rot="-3328">
            <a:off x="7422596" y="9060497"/>
            <a:ext cx="9836697" cy="0"/>
          </a:xfrm>
          <a:prstGeom prst="line">
            <a:avLst/>
          </a:prstGeom>
          <a:ln cap="flat" w="19050">
            <a:solidFill>
              <a:srgbClr val="000000"/>
            </a:solidFill>
            <a:prstDash val="solid"/>
            <a:headEnd type="none" len="sm" w="sm"/>
            <a:tailEnd type="arrow" len="sm" w="med"/>
          </a:ln>
        </p:spPr>
      </p:sp>
      <p:sp>
        <p:nvSpPr>
          <p:cNvPr name="TextBox 5" id="5"/>
          <p:cNvSpPr txBox="true"/>
          <p:nvPr/>
        </p:nvSpPr>
        <p:spPr>
          <a:xfrm rot="0">
            <a:off x="4248654" y="9331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Kesimpulan</a:t>
            </a:r>
          </a:p>
        </p:txBody>
      </p:sp>
      <p:sp>
        <p:nvSpPr>
          <p:cNvPr name="Freeform 6" id="6"/>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85221" y="3589162"/>
            <a:ext cx="15317559" cy="3668396"/>
          </a:xfrm>
          <a:prstGeom prst="rect">
            <a:avLst/>
          </a:prstGeom>
        </p:spPr>
        <p:txBody>
          <a:bodyPr anchor="t" rtlCol="false" tIns="0" lIns="0" bIns="0" rIns="0">
            <a:spAutoFit/>
          </a:bodyPr>
          <a:lstStyle/>
          <a:p>
            <a:pPr algn="ctr">
              <a:lnSpc>
                <a:spcPts val="7279"/>
              </a:lnSpc>
            </a:pPr>
            <a:r>
              <a:rPr lang="en-US" sz="5199">
                <a:solidFill>
                  <a:srgbClr val="000000"/>
                </a:solidFill>
                <a:latin typeface="Neue Machina Ultra-Bold"/>
                <a:ea typeface="Neue Machina Ultra-Bold"/>
                <a:cs typeface="Neue Machina Ultra-Bold"/>
                <a:sym typeface="Neue Machina Ultra-Bold"/>
              </a:rPr>
              <a:t>Telah dilakukan pengujian YOLO v8m yang dapat memprediksi keberadaan dan letak manusia dalam suatu gambar atau video.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AutoShape 4" id="4"/>
          <p:cNvSpPr/>
          <p:nvPr/>
        </p:nvSpPr>
        <p:spPr>
          <a:xfrm rot="-3328">
            <a:off x="7422596" y="9060497"/>
            <a:ext cx="9836697" cy="0"/>
          </a:xfrm>
          <a:prstGeom prst="line">
            <a:avLst/>
          </a:prstGeom>
          <a:ln cap="flat" w="19050">
            <a:solidFill>
              <a:srgbClr val="000000"/>
            </a:solidFill>
            <a:prstDash val="solid"/>
            <a:headEnd type="none" len="sm" w="sm"/>
            <a:tailEnd type="arrow" len="sm" w="med"/>
          </a:ln>
        </p:spPr>
      </p:sp>
      <p:sp>
        <p:nvSpPr>
          <p:cNvPr name="TextBox 5" id="5"/>
          <p:cNvSpPr txBox="true"/>
          <p:nvPr/>
        </p:nvSpPr>
        <p:spPr>
          <a:xfrm rot="0">
            <a:off x="4248654" y="9331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Pekerjaan Lanjut</a:t>
            </a:r>
          </a:p>
        </p:txBody>
      </p:sp>
      <p:sp>
        <p:nvSpPr>
          <p:cNvPr name="Freeform 6" id="6"/>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941732" y="2751772"/>
            <a:ext cx="15317559" cy="2729866"/>
          </a:xfrm>
          <a:prstGeom prst="rect">
            <a:avLst/>
          </a:prstGeom>
        </p:spPr>
        <p:txBody>
          <a:bodyPr anchor="t" rtlCol="false" tIns="0" lIns="0" bIns="0" rIns="0">
            <a:spAutoFit/>
          </a:bodyPr>
          <a:lstStyle/>
          <a:p>
            <a:pPr algn="just" marL="842005" indent="-421003" lvl="1">
              <a:lnSpc>
                <a:spcPts val="5459"/>
              </a:lnSpc>
              <a:buFont typeface="Arial"/>
              <a:buChar char="•"/>
            </a:pPr>
            <a:r>
              <a:rPr lang="en-US" sz="3899">
                <a:solidFill>
                  <a:srgbClr val="000000"/>
                </a:solidFill>
                <a:latin typeface="Neue Machina Ultra-Bold"/>
                <a:ea typeface="Neue Machina Ultra-Bold"/>
                <a:cs typeface="Neue Machina Ultra-Bold"/>
                <a:sym typeface="Neue Machina Ultra-Bold"/>
              </a:rPr>
              <a:t>Eksplor lebih terkait model YOLO lain dan variasinya dalam melakukan deteksi objek (manusia).</a:t>
            </a:r>
          </a:p>
          <a:p>
            <a:pPr algn="just" marL="842005" indent="-421003" lvl="1">
              <a:lnSpc>
                <a:spcPts val="5459"/>
              </a:lnSpc>
              <a:buFont typeface="Arial"/>
              <a:buChar char="•"/>
            </a:pPr>
            <a:r>
              <a:rPr lang="en-US" sz="3899">
                <a:solidFill>
                  <a:srgbClr val="000000"/>
                </a:solidFill>
                <a:latin typeface="Neue Machina Ultra-Bold"/>
                <a:ea typeface="Neue Machina Ultra-Bold"/>
                <a:cs typeface="Neue Machina Ultra-Bold"/>
                <a:sym typeface="Neue Machina Ultra-Bold"/>
              </a:rPr>
              <a:t>Perbesar skala implementasi.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4" id="4"/>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28700" y="1028700"/>
            <a:ext cx="6344027" cy="6330321"/>
            <a:chOff x="0" y="0"/>
            <a:chExt cx="1670855" cy="1667245"/>
          </a:xfrm>
        </p:grpSpPr>
        <p:sp>
          <p:nvSpPr>
            <p:cNvPr name="Freeform 7" id="7"/>
            <p:cNvSpPr/>
            <p:nvPr/>
          </p:nvSpPr>
          <p:spPr>
            <a:xfrm flipH="false" flipV="false" rot="0">
              <a:off x="0" y="0"/>
              <a:ext cx="1670855" cy="1667245"/>
            </a:xfrm>
            <a:custGeom>
              <a:avLst/>
              <a:gdLst/>
              <a:ahLst/>
              <a:cxnLst/>
              <a:rect r="r" b="b" t="t" l="l"/>
              <a:pathLst>
                <a:path h="1667245" w="1670855">
                  <a:moveTo>
                    <a:pt x="0" y="0"/>
                  </a:moveTo>
                  <a:lnTo>
                    <a:pt x="1670855" y="0"/>
                  </a:lnTo>
                  <a:lnTo>
                    <a:pt x="1670855" y="1667245"/>
                  </a:lnTo>
                  <a:lnTo>
                    <a:pt x="0" y="1667245"/>
                  </a:lnTo>
                  <a:close/>
                </a:path>
              </a:pathLst>
            </a:custGeom>
            <a:solidFill>
              <a:srgbClr val="4F3829">
                <a:alpha val="29804"/>
              </a:srgbClr>
            </a:solidFill>
          </p:spPr>
        </p:sp>
        <p:sp>
          <p:nvSpPr>
            <p:cNvPr name="TextBox 8" id="8"/>
            <p:cNvSpPr txBox="true"/>
            <p:nvPr/>
          </p:nvSpPr>
          <p:spPr>
            <a:xfrm>
              <a:off x="0" y="-57150"/>
              <a:ext cx="1670855" cy="172439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342553" y="2073983"/>
            <a:ext cx="3102526" cy="1697928"/>
          </a:xfrm>
          <a:custGeom>
            <a:avLst/>
            <a:gdLst/>
            <a:ahLst/>
            <a:cxnLst/>
            <a:rect r="r" b="b" t="t" l="l"/>
            <a:pathLst>
              <a:path h="1697928" w="3102526">
                <a:moveTo>
                  <a:pt x="0" y="0"/>
                </a:moveTo>
                <a:lnTo>
                  <a:pt x="3102526" y="0"/>
                </a:lnTo>
                <a:lnTo>
                  <a:pt x="3102526" y="1697928"/>
                </a:lnTo>
                <a:lnTo>
                  <a:pt x="0" y="1697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16932329" y="7586468"/>
            <a:ext cx="3102526" cy="1697928"/>
          </a:xfrm>
          <a:custGeom>
            <a:avLst/>
            <a:gdLst/>
            <a:ahLst/>
            <a:cxnLst/>
            <a:rect r="r" b="b" t="t" l="l"/>
            <a:pathLst>
              <a:path h="1697928" w="3102526">
                <a:moveTo>
                  <a:pt x="0" y="0"/>
                </a:moveTo>
                <a:lnTo>
                  <a:pt x="3102527" y="0"/>
                </a:lnTo>
                <a:lnTo>
                  <a:pt x="3102527" y="1697928"/>
                </a:lnTo>
                <a:lnTo>
                  <a:pt x="0" y="1697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28700" y="1028700"/>
            <a:ext cx="6330321" cy="6330321"/>
          </a:xfrm>
          <a:custGeom>
            <a:avLst/>
            <a:gdLst/>
            <a:ahLst/>
            <a:cxnLst/>
            <a:rect r="r" b="b" t="t" l="l"/>
            <a:pathLst>
              <a:path h="6330321" w="6330321">
                <a:moveTo>
                  <a:pt x="0" y="0"/>
                </a:moveTo>
                <a:lnTo>
                  <a:pt x="6330321" y="0"/>
                </a:lnTo>
                <a:lnTo>
                  <a:pt x="6330321" y="6330321"/>
                </a:lnTo>
                <a:lnTo>
                  <a:pt x="0" y="6330321"/>
                </a:lnTo>
                <a:lnTo>
                  <a:pt x="0" y="0"/>
                </a:lnTo>
                <a:close/>
              </a:path>
            </a:pathLst>
          </a:custGeom>
          <a:blipFill>
            <a:blip r:embed="rId7"/>
            <a:stretch>
              <a:fillRect l="0" t="0" r="0" b="0"/>
            </a:stretch>
          </a:blipFill>
        </p:spPr>
      </p:sp>
      <p:graphicFrame>
        <p:nvGraphicFramePr>
          <p:cNvPr name="Table 12" id="12"/>
          <p:cNvGraphicFramePr>
            <a:graphicFrameLocks noGrp="true"/>
          </p:cNvGraphicFramePr>
          <p:nvPr/>
        </p:nvGraphicFramePr>
        <p:xfrm>
          <a:off x="8521870" y="1785575"/>
          <a:ext cx="8891281" cy="7423111"/>
        </p:xfrm>
        <a:graphic>
          <a:graphicData uri="http://schemas.openxmlformats.org/drawingml/2006/table">
            <a:tbl>
              <a:tblPr/>
              <a:tblGrid>
                <a:gridCol w="4445641"/>
                <a:gridCol w="4445641"/>
              </a:tblGrid>
              <a:tr h="976562">
                <a:tc gridSpan="2">
                  <a:txBody>
                    <a:bodyPr anchor="t" rtlCol="false"/>
                    <a:lstStyle/>
                    <a:p>
                      <a:pPr algn="ctr">
                        <a:lnSpc>
                          <a:spcPts val="3089"/>
                        </a:lnSpc>
                        <a:defRPr/>
                      </a:pPr>
                      <a:r>
                        <a:rPr lang="en-US" sz="2207">
                          <a:solidFill>
                            <a:srgbClr val="8379F6"/>
                          </a:solidFill>
                          <a:latin typeface="Poppins Bold"/>
                          <a:ea typeface="Poppins Bold"/>
                          <a:cs typeface="Poppins Bold"/>
                          <a:sym typeface="Poppins Bold"/>
                        </a:rPr>
                        <a:t>CV-D (Geoffrey Hinton)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089"/>
                        </a:lnSpc>
                        <a:defRPr/>
                      </a:pPr>
                      <a:r>
                        <a:rPr lang="en-US" sz="2207">
                          <a:solidFill>
                            <a:srgbClr val="8379F6"/>
                          </a:solidFill>
                          <a:latin typeface="Poppins Bold"/>
                          <a:ea typeface="Poppins Bold"/>
                          <a:cs typeface="Poppins Bold"/>
                          <a:sym typeface="Poppins Bold"/>
                        </a:rPr>
                        <a:t>CV-D (Geoffrey Hinton)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76562">
                <a:tc>
                  <a:txBody>
                    <a:bodyPr anchor="t" rtlCol="false"/>
                    <a:lstStyle/>
                    <a:p>
                      <a:pPr algn="ctr">
                        <a:lnSpc>
                          <a:spcPts val="3089"/>
                        </a:lnSpc>
                        <a:defRPr/>
                      </a:pPr>
                      <a:r>
                        <a:rPr lang="en-US" sz="2207">
                          <a:solidFill>
                            <a:srgbClr val="8379F6"/>
                          </a:solidFill>
                          <a:latin typeface="Poppins Bold"/>
                          <a:ea typeface="Poppins Bold"/>
                          <a:cs typeface="Poppins Bold"/>
                          <a:sym typeface="Poppins Bold"/>
                        </a:rPr>
                        <a:t>NAMA ANGGOTA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9"/>
                        </a:lnSpc>
                        <a:defRPr/>
                      </a:pPr>
                      <a:r>
                        <a:rPr lang="en-US" sz="2207">
                          <a:solidFill>
                            <a:srgbClr val="8379F6"/>
                          </a:solidFill>
                          <a:latin typeface="Poppins Bold"/>
                          <a:ea typeface="Poppins Bold"/>
                          <a:cs typeface="Poppins Bold"/>
                          <a:sym typeface="Poppins Bold"/>
                        </a:rPr>
                        <a:t>PENUGASAN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1026">
                <a:tc>
                  <a:txBody>
                    <a:bodyPr anchor="t" rtlCol="false"/>
                    <a:lstStyle/>
                    <a:p>
                      <a:pPr algn="ctr">
                        <a:lnSpc>
                          <a:spcPts val="2249"/>
                        </a:lnSpc>
                        <a:defRPr/>
                      </a:pPr>
                      <a:r>
                        <a:rPr lang="en-US" sz="1607">
                          <a:solidFill>
                            <a:srgbClr val="8379F6"/>
                          </a:solidFill>
                          <a:latin typeface="Poppins Italics"/>
                          <a:ea typeface="Poppins Italics"/>
                          <a:cs typeface="Poppins Italics"/>
                          <a:sym typeface="Poppins Italics"/>
                        </a:rPr>
                        <a:t>Calvin Christian Chandra</a:t>
                      </a:r>
                      <a:r>
                        <a:rPr lang="en-US" sz="1607">
                          <a:solidFill>
                            <a:srgbClr val="8379F6"/>
                          </a:solidFill>
                          <a:latin typeface="Poppins Bold Italics"/>
                          <a:ea typeface="Poppins Bold Italics"/>
                          <a:cs typeface="Poppins Bold Italics"/>
                          <a:sym typeface="Poppins Bold Italics"/>
                        </a:rPr>
                        <a:t> (Team Leader)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a:solidFill>
                            <a:srgbClr val="8379F6"/>
                          </a:solidFill>
                          <a:latin typeface="Poppins Italics"/>
                          <a:ea typeface="Poppins Italics"/>
                          <a:cs typeface="Poppins Italics"/>
                          <a:sym typeface="Poppins Italics"/>
                        </a:rPr>
                        <a:t>Coding</a:t>
                      </a:r>
                      <a:r>
                        <a:rPr lang="en-US" sz="1607">
                          <a:solidFill>
                            <a:srgbClr val="8379F6"/>
                          </a:solidFill>
                          <a:latin typeface="Poppins"/>
                          <a:ea typeface="Poppins"/>
                          <a:cs typeface="Poppins"/>
                          <a:sym typeface="Poppins"/>
                        </a:rPr>
                        <a:t>,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72139">
                <a:tc>
                  <a:txBody>
                    <a:bodyPr anchor="t" rtlCol="false"/>
                    <a:lstStyle/>
                    <a:p>
                      <a:pPr algn="ctr">
                        <a:lnSpc>
                          <a:spcPts val="2249"/>
                        </a:lnSpc>
                        <a:defRPr/>
                      </a:pPr>
                      <a:r>
                        <a:rPr lang="en-US" sz="1607">
                          <a:solidFill>
                            <a:srgbClr val="8379F6"/>
                          </a:solidFill>
                          <a:latin typeface="Poppins Italics"/>
                          <a:ea typeface="Poppins Italics"/>
                          <a:cs typeface="Poppins Italics"/>
                          <a:sym typeface="Poppins Italics"/>
                        </a:rPr>
                        <a:t>Satrio Fatturahman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a:solidFill>
                            <a:srgbClr val="8379F6"/>
                          </a:solidFill>
                          <a:latin typeface="Poppins"/>
                          <a:ea typeface="Poppins"/>
                          <a:cs typeface="Poppins"/>
                          <a:sym typeface="Poppins"/>
                        </a:rPr>
                        <a:t>Coding,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32274">
                <a:tc>
                  <a:txBody>
                    <a:bodyPr anchor="t" rtlCol="false"/>
                    <a:lstStyle/>
                    <a:p>
                      <a:pPr algn="ctr">
                        <a:lnSpc>
                          <a:spcPts val="2249"/>
                        </a:lnSpc>
                        <a:defRPr/>
                      </a:pPr>
                      <a:r>
                        <a:rPr lang="en-US" sz="1607">
                          <a:solidFill>
                            <a:srgbClr val="8379F6"/>
                          </a:solidFill>
                          <a:latin typeface="Poppins Italics"/>
                          <a:ea typeface="Poppins Italics"/>
                          <a:cs typeface="Poppins Italics"/>
                          <a:sym typeface="Poppins Italics"/>
                        </a:rPr>
                        <a:t>Shania Salsabilla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a:solidFill>
                            <a:srgbClr val="8379F6"/>
                          </a:solidFill>
                          <a:latin typeface="Poppins"/>
                          <a:ea typeface="Poppins"/>
                          <a:cs typeface="Poppins"/>
                          <a:sym typeface="Poppins"/>
                        </a:rPr>
                        <a:t>Coding,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32274">
                <a:tc>
                  <a:txBody>
                    <a:bodyPr anchor="t" rtlCol="false"/>
                    <a:lstStyle/>
                    <a:p>
                      <a:pPr algn="ctr">
                        <a:lnSpc>
                          <a:spcPts val="2249"/>
                        </a:lnSpc>
                        <a:defRPr/>
                      </a:pPr>
                      <a:r>
                        <a:rPr lang="en-US" sz="1607">
                          <a:solidFill>
                            <a:srgbClr val="8379F6"/>
                          </a:solidFill>
                          <a:latin typeface="Poppins Italics"/>
                          <a:ea typeface="Poppins Italics"/>
                          <a:cs typeface="Poppins Italics"/>
                          <a:sym typeface="Poppins Italics"/>
                        </a:rPr>
                        <a:t>Eureka Labdawara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a:solidFill>
                            <a:srgbClr val="8379F6"/>
                          </a:solidFill>
                          <a:latin typeface="Poppins"/>
                          <a:ea typeface="Poppins"/>
                          <a:cs typeface="Poppins"/>
                          <a:sym typeface="Poppins"/>
                        </a:rPr>
                        <a:t>Coding,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32274">
                <a:tc>
                  <a:txBody>
                    <a:bodyPr anchor="t" rtlCol="false"/>
                    <a:lstStyle/>
                    <a:p>
                      <a:pPr algn="ctr">
                        <a:lnSpc>
                          <a:spcPts val="2249"/>
                        </a:lnSpc>
                        <a:defRPr/>
                      </a:pPr>
                      <a:r>
                        <a:rPr lang="en-US" sz="1607">
                          <a:solidFill>
                            <a:srgbClr val="8379F6"/>
                          </a:solidFill>
                          <a:latin typeface="Poppins Italics"/>
                          <a:ea typeface="Poppins Italics"/>
                          <a:cs typeface="Poppins Italics"/>
                          <a:sym typeface="Poppins Italics"/>
                        </a:rPr>
                        <a:t>Alamul Yaqin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a:solidFill>
                            <a:srgbClr val="8379F6"/>
                          </a:solidFill>
                          <a:latin typeface="Poppins"/>
                          <a:ea typeface="Poppins"/>
                          <a:cs typeface="Poppins"/>
                          <a:sym typeface="Poppins"/>
                        </a:rPr>
                        <a:t>Coding,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3" id="13"/>
          <p:cNvSpPr txBox="true"/>
          <p:nvPr/>
        </p:nvSpPr>
        <p:spPr>
          <a:xfrm rot="0">
            <a:off x="9144000" y="-39104"/>
            <a:ext cx="6996997" cy="1595756"/>
          </a:xfrm>
          <a:prstGeom prst="rect">
            <a:avLst/>
          </a:prstGeom>
        </p:spPr>
        <p:txBody>
          <a:bodyPr anchor="t" rtlCol="false" tIns="0" lIns="0" bIns="0" rIns="0">
            <a:spAutoFit/>
          </a:bodyPr>
          <a:lstStyle/>
          <a:p>
            <a:pPr algn="ctr">
              <a:lnSpc>
                <a:spcPts val="12319"/>
              </a:lnSpc>
              <a:spcBef>
                <a:spcPct val="0"/>
              </a:spcBef>
            </a:pPr>
            <a:r>
              <a:rPr lang="en-US" sz="8799">
                <a:solidFill>
                  <a:srgbClr val="8379F6"/>
                </a:solidFill>
                <a:latin typeface="Poppins Ultra-Bold"/>
                <a:ea typeface="Poppins Ultra-Bold"/>
                <a:cs typeface="Poppins Ultra-Bold"/>
                <a:sym typeface="Poppins Ultra-Bold"/>
              </a:rPr>
              <a:t>Thank You</a:t>
            </a:r>
          </a:p>
        </p:txBody>
      </p:sp>
      <p:sp>
        <p:nvSpPr>
          <p:cNvPr name="TextBox 14" id="14"/>
          <p:cNvSpPr txBox="true"/>
          <p:nvPr/>
        </p:nvSpPr>
        <p:spPr>
          <a:xfrm rot="0">
            <a:off x="1028700" y="7649887"/>
            <a:ext cx="5747132" cy="1563370"/>
          </a:xfrm>
          <a:prstGeom prst="rect">
            <a:avLst/>
          </a:prstGeom>
        </p:spPr>
        <p:txBody>
          <a:bodyPr anchor="t" rtlCol="false" tIns="0" lIns="0" bIns="0" rIns="0">
            <a:spAutoFit/>
          </a:bodyPr>
          <a:lstStyle/>
          <a:p>
            <a:pPr algn="ctr" marL="0" indent="0" lvl="0">
              <a:lnSpc>
                <a:spcPts val="3079"/>
              </a:lnSpc>
              <a:spcBef>
                <a:spcPct val="0"/>
              </a:spcBef>
            </a:pPr>
            <a:r>
              <a:rPr lang="en-US" sz="2199" strike="noStrike" u="none">
                <a:solidFill>
                  <a:srgbClr val="8379F6"/>
                </a:solidFill>
                <a:latin typeface="Poppins"/>
                <a:ea typeface="Poppins"/>
                <a:cs typeface="Poppins"/>
                <a:sym typeface="Poppins"/>
              </a:rPr>
              <a:t>The brain sure as hell doesn't work by somebody programming in rules.</a:t>
            </a:r>
          </a:p>
          <a:p>
            <a:pPr algn="ctr" marL="0" indent="0" lvl="0">
              <a:lnSpc>
                <a:spcPts val="3079"/>
              </a:lnSpc>
              <a:spcBef>
                <a:spcPct val="0"/>
              </a:spcBef>
            </a:pPr>
          </a:p>
          <a:p>
            <a:pPr algn="ctr" marL="0" indent="0" lvl="0">
              <a:lnSpc>
                <a:spcPts val="3079"/>
              </a:lnSpc>
              <a:spcBef>
                <a:spcPct val="0"/>
              </a:spcBef>
            </a:pPr>
            <a:r>
              <a:rPr lang="en-US" sz="2199" strike="noStrike" u="none">
                <a:solidFill>
                  <a:srgbClr val="8379F6"/>
                </a:solidFill>
                <a:latin typeface="Poppins Bold Italics"/>
                <a:ea typeface="Poppins Bold Italics"/>
                <a:cs typeface="Poppins Bold Italics"/>
                <a:sym typeface="Poppins Bold Italics"/>
              </a:rPr>
              <a:t>GEOFFREY HINTON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TextBox 4" id="4"/>
          <p:cNvSpPr txBox="true"/>
          <p:nvPr/>
        </p:nvSpPr>
        <p:spPr>
          <a:xfrm rot="0">
            <a:off x="4248654" y="9144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Background</a:t>
            </a:r>
          </a:p>
        </p:txBody>
      </p:sp>
      <p:sp>
        <p:nvSpPr>
          <p:cNvPr name="Freeform 5" id="5"/>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80509" y="2021774"/>
            <a:ext cx="6123386" cy="3263291"/>
          </a:xfrm>
          <a:custGeom>
            <a:avLst/>
            <a:gdLst/>
            <a:ahLst/>
            <a:cxnLst/>
            <a:rect r="r" b="b" t="t" l="l"/>
            <a:pathLst>
              <a:path h="3263291" w="6123386">
                <a:moveTo>
                  <a:pt x="0" y="0"/>
                </a:moveTo>
                <a:lnTo>
                  <a:pt x="6123386" y="0"/>
                </a:lnTo>
                <a:lnTo>
                  <a:pt x="6123386" y="3263291"/>
                </a:lnTo>
                <a:lnTo>
                  <a:pt x="0" y="3263291"/>
                </a:lnTo>
                <a:lnTo>
                  <a:pt x="0" y="0"/>
                </a:lnTo>
                <a:close/>
              </a:path>
            </a:pathLst>
          </a:custGeom>
          <a:blipFill>
            <a:blip r:embed="rId5"/>
            <a:stretch>
              <a:fillRect l="-2267" t="0" r="-2267" b="0"/>
            </a:stretch>
          </a:blipFill>
        </p:spPr>
      </p:sp>
      <p:sp>
        <p:nvSpPr>
          <p:cNvPr name="Freeform 8" id="8"/>
          <p:cNvSpPr/>
          <p:nvPr/>
        </p:nvSpPr>
        <p:spPr>
          <a:xfrm flipH="false" flipV="false" rot="0">
            <a:off x="680509" y="5995367"/>
            <a:ext cx="6123386" cy="3444405"/>
          </a:xfrm>
          <a:custGeom>
            <a:avLst/>
            <a:gdLst/>
            <a:ahLst/>
            <a:cxnLst/>
            <a:rect r="r" b="b" t="t" l="l"/>
            <a:pathLst>
              <a:path h="3444405" w="6123386">
                <a:moveTo>
                  <a:pt x="0" y="0"/>
                </a:moveTo>
                <a:lnTo>
                  <a:pt x="6123386" y="0"/>
                </a:lnTo>
                <a:lnTo>
                  <a:pt x="6123386" y="3444404"/>
                </a:lnTo>
                <a:lnTo>
                  <a:pt x="0" y="3444404"/>
                </a:lnTo>
                <a:lnTo>
                  <a:pt x="0" y="0"/>
                </a:lnTo>
                <a:close/>
              </a:path>
            </a:pathLst>
          </a:custGeom>
          <a:blipFill>
            <a:blip r:embed="rId6"/>
            <a:stretch>
              <a:fillRect l="0" t="0" r="0" b="0"/>
            </a:stretch>
          </a:blipFill>
        </p:spPr>
      </p:sp>
      <p:sp>
        <p:nvSpPr>
          <p:cNvPr name="TextBox 9" id="9"/>
          <p:cNvSpPr txBox="true"/>
          <p:nvPr/>
        </p:nvSpPr>
        <p:spPr>
          <a:xfrm rot="0">
            <a:off x="6680070" y="1404905"/>
            <a:ext cx="11216185" cy="8658083"/>
          </a:xfrm>
          <a:prstGeom prst="rect">
            <a:avLst/>
          </a:prstGeom>
        </p:spPr>
        <p:txBody>
          <a:bodyPr anchor="t" rtlCol="false" tIns="0" lIns="0" bIns="0" rIns="0">
            <a:spAutoFit/>
          </a:bodyPr>
          <a:lstStyle/>
          <a:p>
            <a:pPr algn="just">
              <a:lnSpc>
                <a:spcPts val="4207"/>
              </a:lnSpc>
            </a:pPr>
          </a:p>
          <a:p>
            <a:pPr algn="just" marL="584141" indent="-292071" lvl="1">
              <a:lnSpc>
                <a:spcPts val="3787"/>
              </a:lnSpc>
              <a:buFont typeface="Arial"/>
              <a:buChar char="•"/>
            </a:pPr>
            <a:r>
              <a:rPr lang="en-US" sz="2705">
                <a:solidFill>
                  <a:srgbClr val="000000"/>
                </a:solidFill>
                <a:latin typeface="Neue Machina Ultra-Bold"/>
                <a:ea typeface="Neue Machina Ultra-Bold"/>
                <a:cs typeface="Neue Machina Ultra-Bold"/>
                <a:sym typeface="Neue Machina Ultra-Bold"/>
              </a:rPr>
              <a:t>Object Tracking adalah penggunaan Computer Vision di mana program mendeteksi objek dan kemudian melacak pergerakannya di suatu tempat atau di berbagai sudut kamera. Object Tracking dapat mengidentifikasi dan mengikuti beberapa objek dalam sebuah gambar. Salah satu penerapannya yaitu person tracking.</a:t>
            </a:r>
          </a:p>
          <a:p>
            <a:pPr algn="just" marL="648910" indent="-324455" lvl="1">
              <a:lnSpc>
                <a:spcPts val="4207"/>
              </a:lnSpc>
              <a:buFont typeface="Arial"/>
              <a:buChar char="•"/>
            </a:pPr>
            <a:r>
              <a:rPr lang="en-US" sz="3005">
                <a:solidFill>
                  <a:srgbClr val="000000"/>
                </a:solidFill>
                <a:latin typeface="Neue Machina Ultra-Bold"/>
                <a:ea typeface="Neue Machina Ultra-Bold"/>
                <a:cs typeface="Neue Machina Ultra-Bold"/>
                <a:sym typeface="Neue Machina Ultra-Bold"/>
              </a:rPr>
              <a:t>Penggunaan </a:t>
            </a:r>
            <a:r>
              <a:rPr lang="en-US" sz="3005">
                <a:solidFill>
                  <a:srgbClr val="000000"/>
                </a:solidFill>
                <a:latin typeface="Neue Machina Ultra-Bold"/>
                <a:ea typeface="Neue Machina Ultra-Bold"/>
                <a:cs typeface="Neue Machina Ultra-Bold"/>
                <a:sym typeface="Neue Machina Ultra-Bold"/>
              </a:rPr>
              <a:t>Person tracking sangat bermanfaat dalam dunia bisnis seperti menghitung jumlah dan mengetahui kebiasaan pelanggan, yang mana hasilnya dapat dimanfaatkan untuk strategi bisnis toko/perusahaan kedepannya. </a:t>
            </a:r>
          </a:p>
          <a:p>
            <a:pPr algn="just" marL="648910" indent="-324455" lvl="1">
              <a:lnSpc>
                <a:spcPts val="4207"/>
              </a:lnSpc>
              <a:buFont typeface="Arial"/>
              <a:buChar char="•"/>
            </a:pPr>
            <a:r>
              <a:rPr lang="en-US" sz="3005">
                <a:solidFill>
                  <a:srgbClr val="000000"/>
                </a:solidFill>
                <a:latin typeface="Neue Machina Ultra-Bold"/>
                <a:ea typeface="Neue Machina Ultra-Bold"/>
                <a:cs typeface="Neue Machina Ultra-Bold"/>
                <a:sym typeface="Neue Machina Ultra-Bold"/>
              </a:rPr>
              <a:t>Salah satu algoritma yang dapat digunakan untuk person tracking adalah YOLO (You Only Look Once), sekaligus algoritma kami gunakan dalam project kali ini.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AutoShape 4" id="4"/>
          <p:cNvSpPr/>
          <p:nvPr/>
        </p:nvSpPr>
        <p:spPr>
          <a:xfrm flipV="true">
            <a:off x="10978716" y="9065260"/>
            <a:ext cx="6280574" cy="0"/>
          </a:xfrm>
          <a:prstGeom prst="line">
            <a:avLst/>
          </a:prstGeom>
          <a:ln cap="flat" w="19050">
            <a:solidFill>
              <a:srgbClr val="000000"/>
            </a:solidFill>
            <a:prstDash val="solid"/>
            <a:headEnd type="none" len="sm" w="sm"/>
            <a:tailEnd type="arrow" len="sm" w="med"/>
          </a:ln>
        </p:spPr>
      </p:sp>
      <p:sp>
        <p:nvSpPr>
          <p:cNvPr name="TextBox 5" id="5"/>
          <p:cNvSpPr txBox="true"/>
          <p:nvPr/>
        </p:nvSpPr>
        <p:spPr>
          <a:xfrm rot="0">
            <a:off x="4248654" y="9144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Tujuan</a:t>
            </a:r>
          </a:p>
        </p:txBody>
      </p:sp>
      <p:sp>
        <p:nvSpPr>
          <p:cNvPr name="Freeform 6" id="6"/>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0067" y="2518984"/>
            <a:ext cx="10012999" cy="6975723"/>
          </a:xfrm>
          <a:custGeom>
            <a:avLst/>
            <a:gdLst/>
            <a:ahLst/>
            <a:cxnLst/>
            <a:rect r="r" b="b" t="t" l="l"/>
            <a:pathLst>
              <a:path h="6975723" w="10012999">
                <a:moveTo>
                  <a:pt x="0" y="0"/>
                </a:moveTo>
                <a:lnTo>
                  <a:pt x="10012999" y="0"/>
                </a:lnTo>
                <a:lnTo>
                  <a:pt x="10012999" y="6975723"/>
                </a:lnTo>
                <a:lnTo>
                  <a:pt x="0" y="6975723"/>
                </a:lnTo>
                <a:lnTo>
                  <a:pt x="0" y="0"/>
                </a:lnTo>
                <a:close/>
              </a:path>
            </a:pathLst>
          </a:custGeom>
          <a:blipFill>
            <a:blip r:embed="rId5"/>
            <a:stretch>
              <a:fillRect l="0" t="0" r="0" b="0"/>
            </a:stretch>
          </a:blipFill>
        </p:spPr>
      </p:sp>
      <p:sp>
        <p:nvSpPr>
          <p:cNvPr name="Freeform 9" id="9"/>
          <p:cNvSpPr/>
          <p:nvPr/>
        </p:nvSpPr>
        <p:spPr>
          <a:xfrm flipH="false" flipV="false" rot="0">
            <a:off x="1071908" y="4858159"/>
            <a:ext cx="2342823" cy="4238381"/>
          </a:xfrm>
          <a:custGeom>
            <a:avLst/>
            <a:gdLst/>
            <a:ahLst/>
            <a:cxnLst/>
            <a:rect r="r" b="b" t="t" l="l"/>
            <a:pathLst>
              <a:path h="4238381" w="2342823">
                <a:moveTo>
                  <a:pt x="0" y="0"/>
                </a:moveTo>
                <a:lnTo>
                  <a:pt x="2342824" y="0"/>
                </a:lnTo>
                <a:lnTo>
                  <a:pt x="2342824" y="4238381"/>
                </a:lnTo>
                <a:lnTo>
                  <a:pt x="0" y="4238381"/>
                </a:lnTo>
                <a:lnTo>
                  <a:pt x="0" y="0"/>
                </a:lnTo>
                <a:close/>
              </a:path>
            </a:pathLst>
          </a:custGeom>
          <a:blipFill>
            <a:blip r:embed="rId6"/>
            <a:stretch>
              <a:fillRect l="-24408" t="-55190" r="-302982" b="-9394"/>
            </a:stretch>
          </a:blipFill>
        </p:spPr>
      </p:sp>
      <p:sp>
        <p:nvSpPr>
          <p:cNvPr name="Freeform 10" id="10"/>
          <p:cNvSpPr/>
          <p:nvPr/>
        </p:nvSpPr>
        <p:spPr>
          <a:xfrm flipH="false" flipV="false" rot="0">
            <a:off x="8015185" y="4794264"/>
            <a:ext cx="1852960" cy="4238381"/>
          </a:xfrm>
          <a:custGeom>
            <a:avLst/>
            <a:gdLst/>
            <a:ahLst/>
            <a:cxnLst/>
            <a:rect r="r" b="b" t="t" l="l"/>
            <a:pathLst>
              <a:path h="4238381" w="1852960">
                <a:moveTo>
                  <a:pt x="0" y="0"/>
                </a:moveTo>
                <a:lnTo>
                  <a:pt x="1852960" y="0"/>
                </a:lnTo>
                <a:lnTo>
                  <a:pt x="1852960" y="4238380"/>
                </a:lnTo>
                <a:lnTo>
                  <a:pt x="0" y="4238380"/>
                </a:lnTo>
                <a:lnTo>
                  <a:pt x="0" y="0"/>
                </a:lnTo>
                <a:close/>
              </a:path>
            </a:pathLst>
          </a:custGeom>
          <a:blipFill>
            <a:blip r:embed="rId6"/>
            <a:stretch>
              <a:fillRect l="-405573" t="-53682" r="-34804" b="-10901"/>
            </a:stretch>
          </a:blipFill>
        </p:spPr>
      </p:sp>
      <p:sp>
        <p:nvSpPr>
          <p:cNvPr name="TextBox 11" id="11"/>
          <p:cNvSpPr txBox="true"/>
          <p:nvPr/>
        </p:nvSpPr>
        <p:spPr>
          <a:xfrm rot="0">
            <a:off x="10978716" y="3913041"/>
            <a:ext cx="7015367" cy="4101885"/>
          </a:xfrm>
          <a:prstGeom prst="rect">
            <a:avLst/>
          </a:prstGeom>
        </p:spPr>
        <p:txBody>
          <a:bodyPr anchor="t" rtlCol="false" tIns="0" lIns="0" bIns="0" rIns="0">
            <a:spAutoFit/>
          </a:bodyPr>
          <a:lstStyle/>
          <a:p>
            <a:pPr algn="l">
              <a:lnSpc>
                <a:spcPts val="5436"/>
              </a:lnSpc>
            </a:pPr>
            <a:r>
              <a:rPr lang="en-US" sz="3883">
                <a:solidFill>
                  <a:srgbClr val="000000"/>
                </a:solidFill>
                <a:latin typeface="Neue Machina Ultra-Bold"/>
                <a:ea typeface="Neue Machina Ultra-Bold"/>
                <a:cs typeface="Neue Machina Ultra-Bold"/>
                <a:sym typeface="Neue Machina Ultra-Bold"/>
              </a:rPr>
              <a:t>Membuat </a:t>
            </a:r>
            <a:r>
              <a:rPr lang="en-US" sz="3883">
                <a:solidFill>
                  <a:srgbClr val="FF3131"/>
                </a:solidFill>
                <a:latin typeface="Neue Machina Ultra-Bold"/>
                <a:ea typeface="Neue Machina Ultra-Bold"/>
                <a:cs typeface="Neue Machina Ultra-Bold"/>
                <a:sym typeface="Neue Machina Ultra-Bold"/>
              </a:rPr>
              <a:t>sistem</a:t>
            </a:r>
            <a:r>
              <a:rPr lang="en-US" sz="3883">
                <a:solidFill>
                  <a:srgbClr val="000000"/>
                </a:solidFill>
                <a:latin typeface="Neue Machina Ultra-Bold"/>
                <a:ea typeface="Neue Machina Ultra-Bold"/>
                <a:cs typeface="Neue Machina Ultra-Bold"/>
                <a:sym typeface="Neue Machina Ultra-Bold"/>
              </a:rPr>
              <a:t> </a:t>
            </a:r>
            <a:r>
              <a:rPr lang="en-US" sz="3883">
                <a:solidFill>
                  <a:srgbClr val="FF3131"/>
                </a:solidFill>
                <a:latin typeface="Neue Machina Ultra-Bold"/>
                <a:ea typeface="Neue Machina Ultra-Bold"/>
                <a:cs typeface="Neue Machina Ultra-Bold"/>
                <a:sym typeface="Neue Machina Ultra-Bold"/>
              </a:rPr>
              <a:t>mampu mengidentifikasi manusia</a:t>
            </a:r>
            <a:r>
              <a:rPr lang="en-US" sz="3883">
                <a:solidFill>
                  <a:srgbClr val="000000"/>
                </a:solidFill>
                <a:latin typeface="Neue Machina Ultra-Bold"/>
                <a:ea typeface="Neue Machina Ultra-Bold"/>
                <a:cs typeface="Neue Machina Ultra-Bold"/>
                <a:sym typeface="Neue Machina Ultra-Bold"/>
              </a:rPr>
              <a:t>, lalu menandai keberadaan dan lokasinya pada sebuah gambar atau video.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TextBox 4" id="4"/>
          <p:cNvSpPr txBox="true"/>
          <p:nvPr/>
        </p:nvSpPr>
        <p:spPr>
          <a:xfrm rot="0">
            <a:off x="4248654" y="-1143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Timeline</a:t>
            </a:r>
          </a:p>
        </p:txBody>
      </p:sp>
      <p:sp>
        <p:nvSpPr>
          <p:cNvPr name="Freeform 5" id="5"/>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848360"/>
            <a:ext cx="18288000" cy="5105400"/>
          </a:xfrm>
          <a:custGeom>
            <a:avLst/>
            <a:gdLst/>
            <a:ahLst/>
            <a:cxnLst/>
            <a:rect r="r" b="b" t="t" l="l"/>
            <a:pathLst>
              <a:path h="5105400" w="18288000">
                <a:moveTo>
                  <a:pt x="0" y="0"/>
                </a:moveTo>
                <a:lnTo>
                  <a:pt x="18288000" y="0"/>
                </a:lnTo>
                <a:lnTo>
                  <a:pt x="18288000" y="5105400"/>
                </a:lnTo>
                <a:lnTo>
                  <a:pt x="0" y="5105400"/>
                </a:lnTo>
                <a:lnTo>
                  <a:pt x="0" y="0"/>
                </a:lnTo>
                <a:close/>
              </a:path>
            </a:pathLst>
          </a:custGeom>
          <a:blipFill>
            <a:blip r:embed="rId5"/>
            <a:stretch>
              <a:fillRect l="0" t="0" r="0" b="0"/>
            </a:stretch>
          </a:blipFill>
          <a:ln w="47625" cap="sq">
            <a:solidFill>
              <a:srgbClr val="000000"/>
            </a:solidFill>
            <a:prstDash val="solid"/>
            <a:miter/>
          </a:ln>
        </p:spPr>
      </p:sp>
      <p:sp>
        <p:nvSpPr>
          <p:cNvPr name="Freeform 7" id="7"/>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22901" y="5547857"/>
            <a:ext cx="14923297" cy="5160454"/>
          </a:xfrm>
          <a:custGeom>
            <a:avLst/>
            <a:gdLst/>
            <a:ahLst/>
            <a:cxnLst/>
            <a:rect r="r" b="b" t="t" l="l"/>
            <a:pathLst>
              <a:path h="5160454" w="14923297">
                <a:moveTo>
                  <a:pt x="0" y="0"/>
                </a:moveTo>
                <a:lnTo>
                  <a:pt x="14923297" y="0"/>
                </a:lnTo>
                <a:lnTo>
                  <a:pt x="14923297" y="5160453"/>
                </a:lnTo>
                <a:lnTo>
                  <a:pt x="0" y="5160453"/>
                </a:lnTo>
                <a:lnTo>
                  <a:pt x="0" y="0"/>
                </a:lnTo>
                <a:close/>
              </a:path>
            </a:pathLst>
          </a:custGeom>
          <a:blipFill>
            <a:blip r:embed="rId6"/>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TextBox 4" id="4"/>
          <p:cNvSpPr txBox="true"/>
          <p:nvPr/>
        </p:nvSpPr>
        <p:spPr>
          <a:xfrm rot="0">
            <a:off x="4248654" y="9144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Workflow</a:t>
            </a:r>
          </a:p>
        </p:txBody>
      </p:sp>
      <p:sp>
        <p:nvSpPr>
          <p:cNvPr name="Freeform 5" id="5"/>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58209" y="3030978"/>
            <a:ext cx="15571583" cy="3367355"/>
          </a:xfrm>
          <a:custGeom>
            <a:avLst/>
            <a:gdLst/>
            <a:ahLst/>
            <a:cxnLst/>
            <a:rect r="r" b="b" t="t" l="l"/>
            <a:pathLst>
              <a:path h="3367355" w="15571583">
                <a:moveTo>
                  <a:pt x="0" y="0"/>
                </a:moveTo>
                <a:lnTo>
                  <a:pt x="15571582" y="0"/>
                </a:lnTo>
                <a:lnTo>
                  <a:pt x="15571582" y="3367355"/>
                </a:lnTo>
                <a:lnTo>
                  <a:pt x="0" y="33673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593158" y="3339353"/>
            <a:ext cx="2825624" cy="2731231"/>
            <a:chOff x="0" y="0"/>
            <a:chExt cx="744197" cy="719337"/>
          </a:xfrm>
        </p:grpSpPr>
        <p:sp>
          <p:nvSpPr>
            <p:cNvPr name="Freeform 9" id="9"/>
            <p:cNvSpPr/>
            <p:nvPr/>
          </p:nvSpPr>
          <p:spPr>
            <a:xfrm flipH="false" flipV="false" rot="0">
              <a:off x="0" y="0"/>
              <a:ext cx="744197" cy="719337"/>
            </a:xfrm>
            <a:custGeom>
              <a:avLst/>
              <a:gdLst/>
              <a:ahLst/>
              <a:cxnLst/>
              <a:rect r="r" b="b" t="t" l="l"/>
              <a:pathLst>
                <a:path h="719337" w="744197">
                  <a:moveTo>
                    <a:pt x="139735" y="0"/>
                  </a:moveTo>
                  <a:lnTo>
                    <a:pt x="604463" y="0"/>
                  </a:lnTo>
                  <a:cubicBezTo>
                    <a:pt x="641523" y="0"/>
                    <a:pt x="677065" y="14722"/>
                    <a:pt x="703270" y="40927"/>
                  </a:cubicBezTo>
                  <a:cubicBezTo>
                    <a:pt x="729475" y="67133"/>
                    <a:pt x="744197" y="102675"/>
                    <a:pt x="744197" y="139735"/>
                  </a:cubicBezTo>
                  <a:lnTo>
                    <a:pt x="744197" y="579602"/>
                  </a:lnTo>
                  <a:cubicBezTo>
                    <a:pt x="744197" y="616662"/>
                    <a:pt x="729475" y="652204"/>
                    <a:pt x="703270" y="678409"/>
                  </a:cubicBezTo>
                  <a:cubicBezTo>
                    <a:pt x="677065" y="704615"/>
                    <a:pt x="641523" y="719337"/>
                    <a:pt x="604463" y="719337"/>
                  </a:cubicBezTo>
                  <a:lnTo>
                    <a:pt x="139735" y="719337"/>
                  </a:lnTo>
                  <a:cubicBezTo>
                    <a:pt x="102675" y="719337"/>
                    <a:pt x="67133" y="704615"/>
                    <a:pt x="40927" y="678409"/>
                  </a:cubicBezTo>
                  <a:cubicBezTo>
                    <a:pt x="14722" y="652204"/>
                    <a:pt x="0" y="616662"/>
                    <a:pt x="0" y="579602"/>
                  </a:cubicBezTo>
                  <a:lnTo>
                    <a:pt x="0" y="139735"/>
                  </a:lnTo>
                  <a:cubicBezTo>
                    <a:pt x="0" y="102675"/>
                    <a:pt x="14722" y="67133"/>
                    <a:pt x="40927" y="40927"/>
                  </a:cubicBezTo>
                  <a:cubicBezTo>
                    <a:pt x="67133" y="14722"/>
                    <a:pt x="102675" y="0"/>
                    <a:pt x="139735" y="0"/>
                  </a:cubicBezTo>
                  <a:close/>
                </a:path>
              </a:pathLst>
            </a:custGeom>
            <a:solidFill>
              <a:srgbClr val="000000">
                <a:alpha val="0"/>
              </a:srgbClr>
            </a:solidFill>
          </p:spPr>
        </p:sp>
        <p:sp>
          <p:nvSpPr>
            <p:cNvPr name="TextBox 10" id="10"/>
            <p:cNvSpPr txBox="true"/>
            <p:nvPr/>
          </p:nvSpPr>
          <p:spPr>
            <a:xfrm>
              <a:off x="0" y="-38100"/>
              <a:ext cx="744197" cy="757437"/>
            </a:xfrm>
            <a:prstGeom prst="rect">
              <a:avLst/>
            </a:prstGeom>
          </p:spPr>
          <p:txBody>
            <a:bodyPr anchor="ctr" rtlCol="false" tIns="139700" lIns="139700" bIns="139700" rIns="139700"/>
            <a:lstStyle/>
            <a:p>
              <a:pPr algn="ctr">
                <a:lnSpc>
                  <a:spcPts val="3079"/>
                </a:lnSpc>
              </a:pPr>
              <a:r>
                <a:rPr lang="en-US" sz="2199" spc="50">
                  <a:solidFill>
                    <a:srgbClr val="000000"/>
                  </a:solidFill>
                  <a:latin typeface="Canva Sans Bold"/>
                  <a:ea typeface="Canva Sans Bold"/>
                  <a:cs typeface="Canva Sans Bold"/>
                  <a:sym typeface="Canva Sans Bold"/>
                </a:rPr>
                <a:t>BUSINESS &amp; </a:t>
              </a:r>
            </a:p>
            <a:p>
              <a:pPr algn="ctr">
                <a:lnSpc>
                  <a:spcPts val="3079"/>
                </a:lnSpc>
              </a:pPr>
              <a:r>
                <a:rPr lang="en-US" sz="2199" spc="50">
                  <a:solidFill>
                    <a:srgbClr val="000000"/>
                  </a:solidFill>
                  <a:latin typeface="Canva Sans Bold"/>
                  <a:ea typeface="Canva Sans Bold"/>
                  <a:cs typeface="Canva Sans Bold"/>
                  <a:sym typeface="Canva Sans Bold"/>
                </a:rPr>
                <a:t>DATA UNDERSTANDING</a:t>
              </a:r>
            </a:p>
          </p:txBody>
        </p:sp>
      </p:grpSp>
      <p:grpSp>
        <p:nvGrpSpPr>
          <p:cNvPr name="Group 11" id="11"/>
          <p:cNvGrpSpPr/>
          <p:nvPr/>
        </p:nvGrpSpPr>
        <p:grpSpPr>
          <a:xfrm rot="0">
            <a:off x="5824813" y="3339353"/>
            <a:ext cx="2641136" cy="2731231"/>
            <a:chOff x="0" y="0"/>
            <a:chExt cx="695608" cy="719337"/>
          </a:xfrm>
        </p:grpSpPr>
        <p:sp>
          <p:nvSpPr>
            <p:cNvPr name="Freeform 12" id="12"/>
            <p:cNvSpPr/>
            <p:nvPr/>
          </p:nvSpPr>
          <p:spPr>
            <a:xfrm flipH="false" flipV="false" rot="0">
              <a:off x="0" y="0"/>
              <a:ext cx="695608" cy="719337"/>
            </a:xfrm>
            <a:custGeom>
              <a:avLst/>
              <a:gdLst/>
              <a:ahLst/>
              <a:cxnLst/>
              <a:rect r="r" b="b" t="t" l="l"/>
              <a:pathLst>
                <a:path h="719337" w="695608">
                  <a:moveTo>
                    <a:pt x="149496" y="0"/>
                  </a:moveTo>
                  <a:lnTo>
                    <a:pt x="546112" y="0"/>
                  </a:lnTo>
                  <a:cubicBezTo>
                    <a:pt x="628676" y="0"/>
                    <a:pt x="695608" y="66931"/>
                    <a:pt x="695608" y="149496"/>
                  </a:cubicBezTo>
                  <a:lnTo>
                    <a:pt x="695608" y="569841"/>
                  </a:lnTo>
                  <a:cubicBezTo>
                    <a:pt x="695608" y="652405"/>
                    <a:pt x="628676" y="719337"/>
                    <a:pt x="546112" y="719337"/>
                  </a:cubicBezTo>
                  <a:lnTo>
                    <a:pt x="149496" y="719337"/>
                  </a:lnTo>
                  <a:cubicBezTo>
                    <a:pt x="66931" y="719337"/>
                    <a:pt x="0" y="652405"/>
                    <a:pt x="0" y="569841"/>
                  </a:cubicBezTo>
                  <a:lnTo>
                    <a:pt x="0" y="149496"/>
                  </a:lnTo>
                  <a:cubicBezTo>
                    <a:pt x="0" y="66931"/>
                    <a:pt x="66931" y="0"/>
                    <a:pt x="149496" y="0"/>
                  </a:cubicBezTo>
                  <a:close/>
                </a:path>
              </a:pathLst>
            </a:custGeom>
            <a:solidFill>
              <a:srgbClr val="000000">
                <a:alpha val="0"/>
              </a:srgbClr>
            </a:solidFill>
          </p:spPr>
        </p:sp>
        <p:sp>
          <p:nvSpPr>
            <p:cNvPr name="TextBox 13" id="13"/>
            <p:cNvSpPr txBox="true"/>
            <p:nvPr/>
          </p:nvSpPr>
          <p:spPr>
            <a:xfrm>
              <a:off x="0" y="-38100"/>
              <a:ext cx="695608" cy="757437"/>
            </a:xfrm>
            <a:prstGeom prst="rect">
              <a:avLst/>
            </a:prstGeom>
          </p:spPr>
          <p:txBody>
            <a:bodyPr anchor="ctr" rtlCol="false" tIns="139700" lIns="139700" bIns="139700" rIns="139700"/>
            <a:lstStyle/>
            <a:p>
              <a:pPr algn="ctr">
                <a:lnSpc>
                  <a:spcPts val="2940"/>
                </a:lnSpc>
              </a:pPr>
              <a:r>
                <a:rPr lang="en-US" sz="2100" spc="48">
                  <a:solidFill>
                    <a:srgbClr val="000000"/>
                  </a:solidFill>
                  <a:latin typeface="Canva Sans Bold"/>
                  <a:ea typeface="Canva Sans Bold"/>
                  <a:cs typeface="Canva Sans Bold"/>
                  <a:sym typeface="Canva Sans Bold"/>
                </a:rPr>
                <a:t>DATA PREPROCESSING</a:t>
              </a:r>
            </a:p>
          </p:txBody>
        </p:sp>
      </p:grpSp>
      <p:grpSp>
        <p:nvGrpSpPr>
          <p:cNvPr name="Group 14" id="14"/>
          <p:cNvGrpSpPr/>
          <p:nvPr/>
        </p:nvGrpSpPr>
        <p:grpSpPr>
          <a:xfrm rot="0">
            <a:off x="9875649" y="3339353"/>
            <a:ext cx="2629538" cy="2731231"/>
            <a:chOff x="0" y="0"/>
            <a:chExt cx="692553" cy="719337"/>
          </a:xfrm>
        </p:grpSpPr>
        <p:sp>
          <p:nvSpPr>
            <p:cNvPr name="Freeform 15" id="15"/>
            <p:cNvSpPr/>
            <p:nvPr/>
          </p:nvSpPr>
          <p:spPr>
            <a:xfrm flipH="false" flipV="false" rot="0">
              <a:off x="0" y="0"/>
              <a:ext cx="692553" cy="719337"/>
            </a:xfrm>
            <a:custGeom>
              <a:avLst/>
              <a:gdLst/>
              <a:ahLst/>
              <a:cxnLst/>
              <a:rect r="r" b="b" t="t" l="l"/>
              <a:pathLst>
                <a:path h="719337" w="692553">
                  <a:moveTo>
                    <a:pt x="150155" y="0"/>
                  </a:moveTo>
                  <a:lnTo>
                    <a:pt x="542398" y="0"/>
                  </a:lnTo>
                  <a:cubicBezTo>
                    <a:pt x="582222" y="0"/>
                    <a:pt x="620414" y="15820"/>
                    <a:pt x="648574" y="43979"/>
                  </a:cubicBezTo>
                  <a:cubicBezTo>
                    <a:pt x="676733" y="72139"/>
                    <a:pt x="692553" y="110331"/>
                    <a:pt x="692553" y="150155"/>
                  </a:cubicBezTo>
                  <a:lnTo>
                    <a:pt x="692553" y="569182"/>
                  </a:lnTo>
                  <a:cubicBezTo>
                    <a:pt x="692553" y="652110"/>
                    <a:pt x="625327" y="719337"/>
                    <a:pt x="542398" y="719337"/>
                  </a:cubicBezTo>
                  <a:lnTo>
                    <a:pt x="150155" y="719337"/>
                  </a:lnTo>
                  <a:cubicBezTo>
                    <a:pt x="67227" y="719337"/>
                    <a:pt x="0" y="652110"/>
                    <a:pt x="0" y="569182"/>
                  </a:cubicBezTo>
                  <a:lnTo>
                    <a:pt x="0" y="150155"/>
                  </a:lnTo>
                  <a:cubicBezTo>
                    <a:pt x="0" y="67227"/>
                    <a:pt x="67227" y="0"/>
                    <a:pt x="150155" y="0"/>
                  </a:cubicBezTo>
                  <a:close/>
                </a:path>
              </a:pathLst>
            </a:custGeom>
            <a:solidFill>
              <a:srgbClr val="000000">
                <a:alpha val="0"/>
              </a:srgbClr>
            </a:solidFill>
          </p:spPr>
        </p:sp>
        <p:sp>
          <p:nvSpPr>
            <p:cNvPr name="TextBox 16" id="16"/>
            <p:cNvSpPr txBox="true"/>
            <p:nvPr/>
          </p:nvSpPr>
          <p:spPr>
            <a:xfrm>
              <a:off x="0" y="-38100"/>
              <a:ext cx="692553" cy="757437"/>
            </a:xfrm>
            <a:prstGeom prst="rect">
              <a:avLst/>
            </a:prstGeom>
          </p:spPr>
          <p:txBody>
            <a:bodyPr anchor="ctr" rtlCol="false" tIns="139700" lIns="139700" bIns="139700" rIns="139700"/>
            <a:lstStyle/>
            <a:p>
              <a:pPr algn="ctr">
                <a:lnSpc>
                  <a:spcPts val="3359"/>
                </a:lnSpc>
              </a:pPr>
              <a:r>
                <a:rPr lang="en-US" sz="2400" spc="55">
                  <a:solidFill>
                    <a:srgbClr val="000000"/>
                  </a:solidFill>
                  <a:latin typeface="Canva Sans Bold"/>
                  <a:ea typeface="Canva Sans Bold"/>
                  <a:cs typeface="Canva Sans Bold"/>
                  <a:sym typeface="Canva Sans Bold"/>
                </a:rPr>
                <a:t>DATA MODELLING</a:t>
              </a:r>
            </a:p>
          </p:txBody>
        </p:sp>
      </p:grpSp>
      <p:grpSp>
        <p:nvGrpSpPr>
          <p:cNvPr name="Group 17" id="17"/>
          <p:cNvGrpSpPr/>
          <p:nvPr/>
        </p:nvGrpSpPr>
        <p:grpSpPr>
          <a:xfrm rot="0">
            <a:off x="13914887" y="3339353"/>
            <a:ext cx="2746129" cy="2731231"/>
            <a:chOff x="0" y="0"/>
            <a:chExt cx="723260" cy="719337"/>
          </a:xfrm>
        </p:grpSpPr>
        <p:sp>
          <p:nvSpPr>
            <p:cNvPr name="Freeform 18" id="18"/>
            <p:cNvSpPr/>
            <p:nvPr/>
          </p:nvSpPr>
          <p:spPr>
            <a:xfrm flipH="false" flipV="false" rot="0">
              <a:off x="0" y="0"/>
              <a:ext cx="723260" cy="719337"/>
            </a:xfrm>
            <a:custGeom>
              <a:avLst/>
              <a:gdLst/>
              <a:ahLst/>
              <a:cxnLst/>
              <a:rect r="r" b="b" t="t" l="l"/>
              <a:pathLst>
                <a:path h="719337" w="723260">
                  <a:moveTo>
                    <a:pt x="143780" y="0"/>
                  </a:moveTo>
                  <a:lnTo>
                    <a:pt x="579480" y="0"/>
                  </a:lnTo>
                  <a:cubicBezTo>
                    <a:pt x="617613" y="0"/>
                    <a:pt x="654184" y="15148"/>
                    <a:pt x="681148" y="42112"/>
                  </a:cubicBezTo>
                  <a:cubicBezTo>
                    <a:pt x="708112" y="69076"/>
                    <a:pt x="723260" y="105647"/>
                    <a:pt x="723260" y="143780"/>
                  </a:cubicBezTo>
                  <a:lnTo>
                    <a:pt x="723260" y="575557"/>
                  </a:lnTo>
                  <a:cubicBezTo>
                    <a:pt x="723260" y="654964"/>
                    <a:pt x="658888" y="719337"/>
                    <a:pt x="579480" y="719337"/>
                  </a:cubicBezTo>
                  <a:lnTo>
                    <a:pt x="143780" y="719337"/>
                  </a:lnTo>
                  <a:cubicBezTo>
                    <a:pt x="105647" y="719337"/>
                    <a:pt x="69076" y="704188"/>
                    <a:pt x="42112" y="677224"/>
                  </a:cubicBezTo>
                  <a:cubicBezTo>
                    <a:pt x="15148" y="650261"/>
                    <a:pt x="0" y="613690"/>
                    <a:pt x="0" y="575557"/>
                  </a:cubicBezTo>
                  <a:lnTo>
                    <a:pt x="0" y="143780"/>
                  </a:lnTo>
                  <a:cubicBezTo>
                    <a:pt x="0" y="105647"/>
                    <a:pt x="15148" y="69076"/>
                    <a:pt x="42112" y="42112"/>
                  </a:cubicBezTo>
                  <a:cubicBezTo>
                    <a:pt x="69076" y="15148"/>
                    <a:pt x="105647" y="0"/>
                    <a:pt x="143780" y="0"/>
                  </a:cubicBezTo>
                  <a:close/>
                </a:path>
              </a:pathLst>
            </a:custGeom>
            <a:solidFill>
              <a:srgbClr val="000000">
                <a:alpha val="0"/>
              </a:srgbClr>
            </a:solidFill>
          </p:spPr>
        </p:sp>
        <p:sp>
          <p:nvSpPr>
            <p:cNvPr name="TextBox 19" id="19"/>
            <p:cNvSpPr txBox="true"/>
            <p:nvPr/>
          </p:nvSpPr>
          <p:spPr>
            <a:xfrm>
              <a:off x="0" y="-57150"/>
              <a:ext cx="723260" cy="776487"/>
            </a:xfrm>
            <a:prstGeom prst="rect">
              <a:avLst/>
            </a:prstGeom>
          </p:spPr>
          <p:txBody>
            <a:bodyPr anchor="ctr" rtlCol="false" tIns="139700" lIns="139700" bIns="139700" rIns="139700"/>
            <a:lstStyle/>
            <a:p>
              <a:pPr algn="ctr">
                <a:lnSpc>
                  <a:spcPts val="3929"/>
                </a:lnSpc>
              </a:pPr>
              <a:r>
                <a:rPr lang="en-US" sz="2807" spc="64">
                  <a:solidFill>
                    <a:srgbClr val="000000"/>
                  </a:solidFill>
                  <a:latin typeface="Canva Sans Bold"/>
                  <a:ea typeface="Canva Sans Bold"/>
                  <a:cs typeface="Canva Sans Bold"/>
                  <a:sym typeface="Canva Sans Bold"/>
                </a:rPr>
                <a:t>MODEL EVALUATION</a:t>
              </a:r>
            </a:p>
          </p:txBody>
        </p:sp>
      </p:grpSp>
      <p:sp>
        <p:nvSpPr>
          <p:cNvPr name="Freeform 20" id="20"/>
          <p:cNvSpPr/>
          <p:nvPr/>
        </p:nvSpPr>
        <p:spPr>
          <a:xfrm flipH="false" flipV="false" rot="-5400000">
            <a:off x="5471435" y="6325071"/>
            <a:ext cx="3347892" cy="3189546"/>
          </a:xfrm>
          <a:custGeom>
            <a:avLst/>
            <a:gdLst/>
            <a:ahLst/>
            <a:cxnLst/>
            <a:rect r="r" b="b" t="t" l="l"/>
            <a:pathLst>
              <a:path h="3189546" w="3347892">
                <a:moveTo>
                  <a:pt x="0" y="0"/>
                </a:moveTo>
                <a:lnTo>
                  <a:pt x="3347892" y="0"/>
                </a:lnTo>
                <a:lnTo>
                  <a:pt x="3347892" y="3189545"/>
                </a:lnTo>
                <a:lnTo>
                  <a:pt x="0" y="3189545"/>
                </a:lnTo>
                <a:lnTo>
                  <a:pt x="0" y="0"/>
                </a:lnTo>
                <a:close/>
              </a:path>
            </a:pathLst>
          </a:custGeom>
          <a:blipFill>
            <a:blip r:embed="rId7"/>
            <a:stretch>
              <a:fillRect l="0" t="0" r="0" b="0"/>
            </a:stretch>
          </a:blipFill>
        </p:spPr>
      </p:sp>
      <p:sp>
        <p:nvSpPr>
          <p:cNvPr name="Freeform 21" id="21"/>
          <p:cNvSpPr/>
          <p:nvPr/>
        </p:nvSpPr>
        <p:spPr>
          <a:xfrm flipH="false" flipV="false" rot="-5400000">
            <a:off x="9516472" y="6325071"/>
            <a:ext cx="3347892" cy="3189546"/>
          </a:xfrm>
          <a:custGeom>
            <a:avLst/>
            <a:gdLst/>
            <a:ahLst/>
            <a:cxnLst/>
            <a:rect r="r" b="b" t="t" l="l"/>
            <a:pathLst>
              <a:path h="3189546" w="3347892">
                <a:moveTo>
                  <a:pt x="0" y="0"/>
                </a:moveTo>
                <a:lnTo>
                  <a:pt x="3347892" y="0"/>
                </a:lnTo>
                <a:lnTo>
                  <a:pt x="3347892" y="3189545"/>
                </a:lnTo>
                <a:lnTo>
                  <a:pt x="0" y="3189545"/>
                </a:lnTo>
                <a:lnTo>
                  <a:pt x="0" y="0"/>
                </a:lnTo>
                <a:close/>
              </a:path>
            </a:pathLst>
          </a:custGeom>
          <a:blipFill>
            <a:blip r:embed="rId7"/>
            <a:stretch>
              <a:fillRect l="0" t="0" r="0" b="0"/>
            </a:stretch>
          </a:blipFill>
        </p:spPr>
      </p:sp>
      <p:grpSp>
        <p:nvGrpSpPr>
          <p:cNvPr name="Group 22" id="22"/>
          <p:cNvGrpSpPr/>
          <p:nvPr/>
        </p:nvGrpSpPr>
        <p:grpSpPr>
          <a:xfrm rot="0">
            <a:off x="9646124" y="6449604"/>
            <a:ext cx="3088589" cy="2940479"/>
            <a:chOff x="0" y="0"/>
            <a:chExt cx="813455" cy="774447"/>
          </a:xfrm>
        </p:grpSpPr>
        <p:sp>
          <p:nvSpPr>
            <p:cNvPr name="Freeform 23" id="23"/>
            <p:cNvSpPr/>
            <p:nvPr/>
          </p:nvSpPr>
          <p:spPr>
            <a:xfrm flipH="false" flipV="false" rot="0">
              <a:off x="0" y="0"/>
              <a:ext cx="813455" cy="774447"/>
            </a:xfrm>
            <a:custGeom>
              <a:avLst/>
              <a:gdLst/>
              <a:ahLst/>
              <a:cxnLst/>
              <a:rect r="r" b="b" t="t" l="l"/>
              <a:pathLst>
                <a:path h="774447" w="813455">
                  <a:moveTo>
                    <a:pt x="127838" y="0"/>
                  </a:moveTo>
                  <a:lnTo>
                    <a:pt x="685618" y="0"/>
                  </a:lnTo>
                  <a:cubicBezTo>
                    <a:pt x="756221" y="0"/>
                    <a:pt x="813455" y="57235"/>
                    <a:pt x="813455" y="127838"/>
                  </a:cubicBezTo>
                  <a:lnTo>
                    <a:pt x="813455" y="646610"/>
                  </a:lnTo>
                  <a:cubicBezTo>
                    <a:pt x="813455" y="717212"/>
                    <a:pt x="756221" y="774447"/>
                    <a:pt x="685618" y="774447"/>
                  </a:cubicBezTo>
                  <a:lnTo>
                    <a:pt x="127838" y="774447"/>
                  </a:lnTo>
                  <a:cubicBezTo>
                    <a:pt x="57235" y="774447"/>
                    <a:pt x="0" y="717212"/>
                    <a:pt x="0" y="646610"/>
                  </a:cubicBezTo>
                  <a:lnTo>
                    <a:pt x="0" y="127838"/>
                  </a:lnTo>
                  <a:cubicBezTo>
                    <a:pt x="0" y="57235"/>
                    <a:pt x="57235" y="0"/>
                    <a:pt x="127838" y="0"/>
                  </a:cubicBezTo>
                  <a:close/>
                </a:path>
              </a:pathLst>
            </a:custGeom>
            <a:solidFill>
              <a:srgbClr val="000000">
                <a:alpha val="0"/>
              </a:srgbClr>
            </a:solidFill>
          </p:spPr>
        </p:sp>
        <p:sp>
          <p:nvSpPr>
            <p:cNvPr name="TextBox 24" id="24"/>
            <p:cNvSpPr txBox="true"/>
            <p:nvPr/>
          </p:nvSpPr>
          <p:spPr>
            <a:xfrm>
              <a:off x="0" y="-38100"/>
              <a:ext cx="813455" cy="812547"/>
            </a:xfrm>
            <a:prstGeom prst="rect">
              <a:avLst/>
            </a:prstGeom>
          </p:spPr>
          <p:txBody>
            <a:bodyPr anchor="ctr" rtlCol="false" tIns="139700" lIns="139700" bIns="139700" rIns="139700"/>
            <a:lstStyle/>
            <a:p>
              <a:pPr algn="l" marL="518160" indent="-259080" lvl="1">
                <a:lnSpc>
                  <a:spcPts val="3359"/>
                </a:lnSpc>
                <a:buFont typeface="Arial"/>
                <a:buChar char="•"/>
              </a:pPr>
              <a:r>
                <a:rPr lang="en-US" sz="2400" spc="55">
                  <a:solidFill>
                    <a:srgbClr val="000000"/>
                  </a:solidFill>
                  <a:latin typeface="Canva Sans Bold"/>
                  <a:ea typeface="Canva Sans Bold"/>
                  <a:cs typeface="Canva Sans Bold"/>
                  <a:sym typeface="Canva Sans Bold"/>
                </a:rPr>
                <a:t>FASTER RCNN (NOT PURSUED)</a:t>
              </a:r>
            </a:p>
            <a:p>
              <a:pPr algn="l" marL="518160" indent="-259080" lvl="1">
                <a:lnSpc>
                  <a:spcPts val="3359"/>
                </a:lnSpc>
                <a:buFont typeface="Arial"/>
                <a:buChar char="•"/>
              </a:pPr>
              <a:r>
                <a:rPr lang="en-US" sz="2400" spc="55">
                  <a:solidFill>
                    <a:srgbClr val="000000"/>
                  </a:solidFill>
                  <a:latin typeface="Canva Sans Bold"/>
                  <a:ea typeface="Canva Sans Bold"/>
                  <a:cs typeface="Canva Sans Bold"/>
                  <a:sym typeface="Canva Sans Bold"/>
                </a:rPr>
                <a:t>YOLO</a:t>
              </a:r>
            </a:p>
          </p:txBody>
        </p:sp>
      </p:grpSp>
      <p:grpSp>
        <p:nvGrpSpPr>
          <p:cNvPr name="Group 25" id="25"/>
          <p:cNvGrpSpPr/>
          <p:nvPr/>
        </p:nvGrpSpPr>
        <p:grpSpPr>
          <a:xfrm rot="0">
            <a:off x="5550608" y="6580090"/>
            <a:ext cx="3362396" cy="2809993"/>
            <a:chOff x="0" y="0"/>
            <a:chExt cx="885569" cy="740080"/>
          </a:xfrm>
        </p:grpSpPr>
        <p:sp>
          <p:nvSpPr>
            <p:cNvPr name="Freeform 26" id="26"/>
            <p:cNvSpPr/>
            <p:nvPr/>
          </p:nvSpPr>
          <p:spPr>
            <a:xfrm flipH="false" flipV="false" rot="0">
              <a:off x="0" y="0"/>
              <a:ext cx="885569" cy="740080"/>
            </a:xfrm>
            <a:custGeom>
              <a:avLst/>
              <a:gdLst/>
              <a:ahLst/>
              <a:cxnLst/>
              <a:rect r="r" b="b" t="t" l="l"/>
              <a:pathLst>
                <a:path h="740080" w="885569">
                  <a:moveTo>
                    <a:pt x="117428" y="0"/>
                  </a:moveTo>
                  <a:lnTo>
                    <a:pt x="768142" y="0"/>
                  </a:lnTo>
                  <a:cubicBezTo>
                    <a:pt x="799286" y="0"/>
                    <a:pt x="829154" y="12372"/>
                    <a:pt x="851176" y="34394"/>
                  </a:cubicBezTo>
                  <a:cubicBezTo>
                    <a:pt x="873198" y="56416"/>
                    <a:pt x="885569" y="86284"/>
                    <a:pt x="885569" y="117428"/>
                  </a:cubicBezTo>
                  <a:lnTo>
                    <a:pt x="885569" y="622653"/>
                  </a:lnTo>
                  <a:cubicBezTo>
                    <a:pt x="885569" y="653797"/>
                    <a:pt x="873198" y="683665"/>
                    <a:pt x="851176" y="705687"/>
                  </a:cubicBezTo>
                  <a:cubicBezTo>
                    <a:pt x="829154" y="727709"/>
                    <a:pt x="799286" y="740080"/>
                    <a:pt x="768142" y="740080"/>
                  </a:cubicBezTo>
                  <a:lnTo>
                    <a:pt x="117428" y="740080"/>
                  </a:lnTo>
                  <a:cubicBezTo>
                    <a:pt x="86284" y="740080"/>
                    <a:pt x="56416" y="727709"/>
                    <a:pt x="34394" y="705687"/>
                  </a:cubicBezTo>
                  <a:cubicBezTo>
                    <a:pt x="12372" y="683665"/>
                    <a:pt x="0" y="653797"/>
                    <a:pt x="0" y="622653"/>
                  </a:cubicBezTo>
                  <a:lnTo>
                    <a:pt x="0" y="117428"/>
                  </a:lnTo>
                  <a:cubicBezTo>
                    <a:pt x="0" y="86284"/>
                    <a:pt x="12372" y="56416"/>
                    <a:pt x="34394" y="34394"/>
                  </a:cubicBezTo>
                  <a:cubicBezTo>
                    <a:pt x="56416" y="12372"/>
                    <a:pt x="86284" y="0"/>
                    <a:pt x="117428" y="0"/>
                  </a:cubicBezTo>
                  <a:close/>
                </a:path>
              </a:pathLst>
            </a:custGeom>
            <a:solidFill>
              <a:srgbClr val="000000">
                <a:alpha val="0"/>
              </a:srgbClr>
            </a:solidFill>
            <a:ln cap="rnd">
              <a:noFill/>
              <a:prstDash val="solid"/>
              <a:round/>
            </a:ln>
          </p:spPr>
        </p:sp>
        <p:sp>
          <p:nvSpPr>
            <p:cNvPr name="TextBox 27" id="27"/>
            <p:cNvSpPr txBox="true"/>
            <p:nvPr/>
          </p:nvSpPr>
          <p:spPr>
            <a:xfrm>
              <a:off x="0" y="-47625"/>
              <a:ext cx="885569" cy="787705"/>
            </a:xfrm>
            <a:prstGeom prst="rect">
              <a:avLst/>
            </a:prstGeom>
          </p:spPr>
          <p:txBody>
            <a:bodyPr anchor="ctr" rtlCol="false" tIns="139700" lIns="139700" bIns="139700" rIns="139700"/>
            <a:lstStyle/>
            <a:p>
              <a:pPr algn="l" marL="431802" indent="-215901" lvl="1">
                <a:lnSpc>
                  <a:spcPts val="2800"/>
                </a:lnSpc>
                <a:spcBef>
                  <a:spcPct val="0"/>
                </a:spcBef>
                <a:buFont typeface="Arial"/>
                <a:buChar char="•"/>
              </a:pPr>
              <a:r>
                <a:rPr lang="en-US" sz="2000" spc="46" strike="noStrike" u="none">
                  <a:solidFill>
                    <a:srgbClr val="000000"/>
                  </a:solidFill>
                  <a:latin typeface="Canva Sans Bold"/>
                  <a:ea typeface="Canva Sans Bold"/>
                  <a:cs typeface="Canva Sans Bold"/>
                  <a:sym typeface="Canva Sans Bold"/>
                </a:rPr>
                <a:t>DATA FILTERING</a:t>
              </a:r>
            </a:p>
            <a:p>
              <a:pPr algn="l" marL="431802" indent="-215901" lvl="1">
                <a:lnSpc>
                  <a:spcPts val="2800"/>
                </a:lnSpc>
                <a:spcBef>
                  <a:spcPct val="0"/>
                </a:spcBef>
                <a:buFont typeface="Arial"/>
                <a:buChar char="•"/>
              </a:pPr>
              <a:r>
                <a:rPr lang="en-US" sz="2000" spc="46" strike="noStrike" u="none">
                  <a:solidFill>
                    <a:srgbClr val="000000"/>
                  </a:solidFill>
                  <a:latin typeface="Canva Sans Bold"/>
                  <a:ea typeface="Canva Sans Bold"/>
                  <a:cs typeface="Canva Sans Bold"/>
                  <a:sym typeface="Canva Sans Bold"/>
                </a:rPr>
                <a:t>DATA TRANSFORMATION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AutoShape 4" id="4"/>
          <p:cNvSpPr/>
          <p:nvPr/>
        </p:nvSpPr>
        <p:spPr>
          <a:xfrm rot="-3328">
            <a:off x="7422596" y="9060497"/>
            <a:ext cx="9836697" cy="0"/>
          </a:xfrm>
          <a:prstGeom prst="line">
            <a:avLst/>
          </a:prstGeom>
          <a:ln cap="flat" w="19050">
            <a:solidFill>
              <a:srgbClr val="000000"/>
            </a:solidFill>
            <a:prstDash val="solid"/>
            <a:headEnd type="none" len="sm" w="sm"/>
            <a:tailEnd type="arrow" len="sm" w="med"/>
          </a:ln>
        </p:spPr>
      </p:sp>
      <p:sp>
        <p:nvSpPr>
          <p:cNvPr name="TextBox 5" id="5"/>
          <p:cNvSpPr txBox="true"/>
          <p:nvPr/>
        </p:nvSpPr>
        <p:spPr>
          <a:xfrm rot="0">
            <a:off x="4248654" y="9144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Dataset</a:t>
            </a:r>
          </a:p>
        </p:txBody>
      </p:sp>
      <p:sp>
        <p:nvSpPr>
          <p:cNvPr name="Freeform 6" id="6"/>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941732" y="2770822"/>
            <a:ext cx="15317559" cy="53244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Neue Machina Ultra-Bold"/>
                <a:ea typeface="Neue Machina Ultra-Bold"/>
                <a:cs typeface="Neue Machina Ultra-Bold"/>
                <a:sym typeface="Neue Machina Ultra-Bold"/>
              </a:rPr>
              <a:t>Proyek ini menggunakan dataset COCO Dataset 2017, yang diambil di Kaggle dengan  tautan berikut: </a:t>
            </a:r>
          </a:p>
          <a:p>
            <a:pPr algn="just">
              <a:lnSpc>
                <a:spcPts val="4200"/>
              </a:lnSpc>
              <a:spcBef>
                <a:spcPct val="0"/>
              </a:spcBef>
            </a:pPr>
            <a:r>
              <a:rPr lang="en-US" sz="3000">
                <a:solidFill>
                  <a:srgbClr val="000000"/>
                </a:solidFill>
                <a:latin typeface="Neue Machina Ultra-Bold"/>
                <a:ea typeface="Neue Machina Ultra-Bold"/>
                <a:cs typeface="Neue Machina Ultra-Bold"/>
                <a:sym typeface="Neue Machina Ultra-Bold"/>
              </a:rPr>
              <a:t>[</a:t>
            </a:r>
            <a:r>
              <a:rPr lang="en-US" sz="3000">
                <a:solidFill>
                  <a:srgbClr val="38B6FF"/>
                </a:solidFill>
                <a:latin typeface="Neue Machina Ultra-Bold"/>
                <a:ea typeface="Neue Machina Ultra-Bold"/>
                <a:cs typeface="Neue Machina Ultra-Bold"/>
                <a:sym typeface="Neue Machina Ultra-Bold"/>
              </a:rPr>
              <a:t>https://www.kaggle.com/datasets/awsaf49/coco-2017-dataset</a:t>
            </a:r>
            <a:r>
              <a:rPr lang="en-US" sz="3000">
                <a:solidFill>
                  <a:srgbClr val="000000"/>
                </a:solidFill>
                <a:latin typeface="Neue Machina Ultra-Bold"/>
                <a:ea typeface="Neue Machina Ultra-Bold"/>
                <a:cs typeface="Neue Machina Ultra-Bold"/>
                <a:sym typeface="Neue Machina Ultra-Bold"/>
              </a:rPr>
              <a:t>]</a:t>
            </a:r>
          </a:p>
          <a:p>
            <a:pPr algn="just">
              <a:lnSpc>
                <a:spcPts val="4200"/>
              </a:lnSpc>
              <a:spcBef>
                <a:spcPct val="0"/>
              </a:spcBef>
            </a:pPr>
          </a:p>
          <a:p>
            <a:pPr algn="l">
              <a:lnSpc>
                <a:spcPts val="4200"/>
              </a:lnSpc>
              <a:spcBef>
                <a:spcPct val="0"/>
              </a:spcBef>
            </a:pPr>
            <a:r>
              <a:rPr lang="en-US" sz="3000">
                <a:solidFill>
                  <a:srgbClr val="000000"/>
                </a:solidFill>
                <a:latin typeface="Neue Machina Ultra-Bold"/>
                <a:ea typeface="Neue Machina Ultra-Bold"/>
                <a:cs typeface="Neue Machina Ultra-Bold"/>
                <a:sym typeface="Neue Machina Ultra-Bold"/>
              </a:rPr>
              <a:t>Terdiri dari 4 file/folder data </a:t>
            </a:r>
          </a:p>
          <a:p>
            <a:pPr algn="l" marL="647700" indent="-323850" lvl="1">
              <a:lnSpc>
                <a:spcPts val="4200"/>
              </a:lnSpc>
              <a:spcBef>
                <a:spcPct val="0"/>
              </a:spcBef>
              <a:buFont typeface="Arial"/>
              <a:buChar char="•"/>
            </a:pPr>
            <a:r>
              <a:rPr lang="en-US" sz="3000">
                <a:solidFill>
                  <a:srgbClr val="000000"/>
                </a:solidFill>
                <a:latin typeface="Neue Machina Ultra-Bold"/>
                <a:ea typeface="Neue Machina Ultra-Bold"/>
                <a:cs typeface="Neue Machina Ultra-Bold"/>
                <a:sym typeface="Neue Machina Ultra-Bold"/>
              </a:rPr>
              <a:t>Data Annotasi = 6 files</a:t>
            </a:r>
          </a:p>
          <a:p>
            <a:pPr algn="l" marL="647700" indent="-323850" lvl="1">
              <a:lnSpc>
                <a:spcPts val="4200"/>
              </a:lnSpc>
              <a:buFont typeface="Arial"/>
              <a:buChar char="•"/>
            </a:pPr>
            <a:r>
              <a:rPr lang="en-US" sz="3000">
                <a:solidFill>
                  <a:srgbClr val="000000"/>
                </a:solidFill>
                <a:latin typeface="Neue Machina Ultra-Bold"/>
                <a:ea typeface="Neue Machina Ultra-Bold"/>
                <a:cs typeface="Neue Machina Ultra-Bold"/>
                <a:sym typeface="Neue Machina Ultra-Bold"/>
              </a:rPr>
              <a:t>Data Pelatihan = 118k Gambar</a:t>
            </a:r>
          </a:p>
          <a:p>
            <a:pPr algn="l" marL="647700" indent="-323850" lvl="1">
              <a:lnSpc>
                <a:spcPts val="4200"/>
              </a:lnSpc>
              <a:buFont typeface="Arial"/>
              <a:buChar char="•"/>
            </a:pPr>
            <a:r>
              <a:rPr lang="en-US" sz="3000">
                <a:solidFill>
                  <a:srgbClr val="000000"/>
                </a:solidFill>
                <a:latin typeface="Neue Machina Ultra-Bold"/>
                <a:ea typeface="Neue Machina Ultra-Bold"/>
                <a:cs typeface="Neue Machina Ultra-Bold"/>
                <a:sym typeface="Neue Machina Ultra-Bold"/>
              </a:rPr>
              <a:t>Data Tes = 40.7k Gambar</a:t>
            </a:r>
          </a:p>
          <a:p>
            <a:pPr algn="l" marL="647700" indent="-323850" lvl="1">
              <a:lnSpc>
                <a:spcPts val="4200"/>
              </a:lnSpc>
              <a:buFont typeface="Arial"/>
              <a:buChar char="•"/>
            </a:pPr>
            <a:r>
              <a:rPr lang="en-US" sz="3000">
                <a:solidFill>
                  <a:srgbClr val="000000"/>
                </a:solidFill>
                <a:latin typeface="Neue Machina Ultra-Bold"/>
                <a:ea typeface="Neue Machina Ultra-Bold"/>
                <a:cs typeface="Neue Machina Ultra-Bold"/>
                <a:sym typeface="Neue Machina Ultra-Bold"/>
              </a:rPr>
              <a:t>Data Validasi = 5k Gambar</a:t>
            </a:r>
          </a:p>
          <a:p>
            <a:pPr algn="just">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TextBox 4" id="4"/>
          <p:cNvSpPr txBox="true"/>
          <p:nvPr/>
        </p:nvSpPr>
        <p:spPr>
          <a:xfrm rot="0">
            <a:off x="4248654" y="914400"/>
            <a:ext cx="9790692"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Model</a:t>
            </a:r>
          </a:p>
        </p:txBody>
      </p:sp>
      <p:sp>
        <p:nvSpPr>
          <p:cNvPr name="Freeform 5" id="5"/>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05004" y="2751772"/>
            <a:ext cx="7944913" cy="6953250"/>
          </a:xfrm>
          <a:prstGeom prst="rect">
            <a:avLst/>
          </a:prstGeom>
        </p:spPr>
        <p:txBody>
          <a:bodyPr anchor="t" rtlCol="false" tIns="0" lIns="0" bIns="0" rIns="0">
            <a:spAutoFit/>
          </a:bodyPr>
          <a:lstStyle/>
          <a:p>
            <a:pPr algn="ctr">
              <a:lnSpc>
                <a:spcPts val="6299"/>
              </a:lnSpc>
            </a:pPr>
            <a:r>
              <a:rPr lang="en-US" sz="4499" u="sng">
                <a:solidFill>
                  <a:srgbClr val="000000"/>
                </a:solidFill>
                <a:latin typeface="Neue Machina Ultra-Bold"/>
                <a:ea typeface="Neue Machina Ultra-Bold"/>
                <a:cs typeface="Neue Machina Ultra-Bold"/>
                <a:sym typeface="Neue Machina Ultra-Bold"/>
              </a:rPr>
              <a:t>Parameter Model</a:t>
            </a:r>
          </a:p>
          <a:p>
            <a:pPr algn="just" marL="863595" indent="-431797" lvl="1">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Model YOLO v8m</a:t>
            </a:r>
          </a:p>
          <a:p>
            <a:pPr algn="just" marL="863595" indent="-431797" lvl="1">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Pretrained = True</a:t>
            </a:r>
          </a:p>
          <a:p>
            <a:pPr algn="just" marL="863595" indent="-431797" lvl="1">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2 variasi:</a:t>
            </a:r>
          </a:p>
          <a:p>
            <a:pPr algn="just" marL="1727189" indent="-575730" lvl="2">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No Train (default)</a:t>
            </a:r>
          </a:p>
          <a:p>
            <a:pPr algn="just" marL="1727189" indent="-575730" lvl="2">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Re-Trained</a:t>
            </a:r>
          </a:p>
          <a:p>
            <a:pPr algn="just" marL="2590784" indent="-647696" lvl="3">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7500 gambar train</a:t>
            </a:r>
          </a:p>
          <a:p>
            <a:pPr algn="l" marL="2590784" indent="-647696" lvl="3">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1000 gambar val.</a:t>
            </a:r>
          </a:p>
          <a:p>
            <a:pPr algn="l" marL="2590784" indent="-647696" lvl="3">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50 epoch</a:t>
            </a:r>
          </a:p>
          <a:p>
            <a:pPr algn="just">
              <a:lnSpc>
                <a:spcPts val="4200"/>
              </a:lnSpc>
            </a:pPr>
          </a:p>
        </p:txBody>
      </p:sp>
      <p:sp>
        <p:nvSpPr>
          <p:cNvPr name="TextBox 8" id="8"/>
          <p:cNvSpPr txBox="true"/>
          <p:nvPr/>
        </p:nvSpPr>
        <p:spPr>
          <a:xfrm rot="0">
            <a:off x="9144000" y="2751772"/>
            <a:ext cx="7202268" cy="2767966"/>
          </a:xfrm>
          <a:prstGeom prst="rect">
            <a:avLst/>
          </a:prstGeom>
        </p:spPr>
        <p:txBody>
          <a:bodyPr anchor="t" rtlCol="false" tIns="0" lIns="0" bIns="0" rIns="0">
            <a:spAutoFit/>
          </a:bodyPr>
          <a:lstStyle/>
          <a:p>
            <a:pPr algn="ctr">
              <a:lnSpc>
                <a:spcPts val="6299"/>
              </a:lnSpc>
            </a:pPr>
            <a:r>
              <a:rPr lang="en-US" sz="4499" u="sng">
                <a:solidFill>
                  <a:srgbClr val="000000"/>
                </a:solidFill>
                <a:latin typeface="Neue Machina Ultra-Bold"/>
                <a:ea typeface="Neue Machina Ultra-Bold"/>
                <a:cs typeface="Neue Machina Ultra-Bold"/>
                <a:sym typeface="Neue Machina Ultra-Bold"/>
              </a:rPr>
              <a:t>Notebook</a:t>
            </a:r>
          </a:p>
          <a:p>
            <a:pPr algn="just" marL="863595" indent="-431797" lvl="1">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Kaggle</a:t>
            </a:r>
          </a:p>
          <a:p>
            <a:pPr algn="just" marL="863595" indent="-431797" lvl="1">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GPU T4 x2</a:t>
            </a:r>
          </a:p>
          <a:p>
            <a:pPr algn="just">
              <a:lnSpc>
                <a:spcPts val="4619"/>
              </a:lnSpc>
            </a:pPr>
          </a:p>
        </p:txBody>
      </p:sp>
      <p:sp>
        <p:nvSpPr>
          <p:cNvPr name="TextBox 9" id="9"/>
          <p:cNvSpPr txBox="true"/>
          <p:nvPr/>
        </p:nvSpPr>
        <p:spPr>
          <a:xfrm rot="0">
            <a:off x="9144000" y="5732734"/>
            <a:ext cx="7202268" cy="2767966"/>
          </a:xfrm>
          <a:prstGeom prst="rect">
            <a:avLst/>
          </a:prstGeom>
        </p:spPr>
        <p:txBody>
          <a:bodyPr anchor="t" rtlCol="false" tIns="0" lIns="0" bIns="0" rIns="0">
            <a:spAutoFit/>
          </a:bodyPr>
          <a:lstStyle/>
          <a:p>
            <a:pPr algn="ctr">
              <a:lnSpc>
                <a:spcPts val="6299"/>
              </a:lnSpc>
            </a:pPr>
            <a:r>
              <a:rPr lang="en-US" sz="4499" u="sng">
                <a:solidFill>
                  <a:srgbClr val="000000"/>
                </a:solidFill>
                <a:latin typeface="Neue Machina Ultra-Bold"/>
                <a:ea typeface="Neue Machina Ultra-Bold"/>
                <a:cs typeface="Neue Machina Ultra-Bold"/>
                <a:sym typeface="Neue Machina Ultra-Bold"/>
              </a:rPr>
              <a:t>Kenapa YOLO</a:t>
            </a:r>
          </a:p>
          <a:p>
            <a:pPr algn="just" marL="863595" indent="-431797" lvl="1">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Interface penggunaan</a:t>
            </a:r>
          </a:p>
          <a:p>
            <a:pPr algn="just" marL="863595" indent="-431797" lvl="1">
              <a:lnSpc>
                <a:spcPts val="5599"/>
              </a:lnSpc>
              <a:buFont typeface="Arial"/>
              <a:buChar char="•"/>
            </a:pPr>
            <a:r>
              <a:rPr lang="en-US" sz="3999">
                <a:solidFill>
                  <a:srgbClr val="000000"/>
                </a:solidFill>
                <a:latin typeface="Neue Machina Ultra-Bold"/>
                <a:ea typeface="Neue Machina Ultra-Bold"/>
                <a:cs typeface="Neue Machina Ultra-Bold"/>
                <a:sym typeface="Neue Machina Ultra-Bold"/>
              </a:rPr>
              <a:t>Arsitektur</a:t>
            </a:r>
          </a:p>
          <a:p>
            <a:pPr algn="just">
              <a:lnSpc>
                <a:spcPts val="4619"/>
              </a:lnSpc>
            </a:pPr>
          </a:p>
        </p:txBody>
      </p:sp>
      <p:sp>
        <p:nvSpPr>
          <p:cNvPr name="AutoShape 10" id="10"/>
          <p:cNvSpPr/>
          <p:nvPr/>
        </p:nvSpPr>
        <p:spPr>
          <a:xfrm flipV="true">
            <a:off x="9124950" y="2572339"/>
            <a:ext cx="0" cy="649224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42606"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a:ln cap="sq">
            <a:noFill/>
            <a:prstDash val="solid"/>
            <a:miter/>
          </a:ln>
        </p:spPr>
      </p:sp>
      <p:sp>
        <p:nvSpPr>
          <p:cNvPr name="TextBox 4" id="4"/>
          <p:cNvSpPr txBox="true"/>
          <p:nvPr/>
        </p:nvSpPr>
        <p:spPr>
          <a:xfrm rot="0">
            <a:off x="3407367" y="914400"/>
            <a:ext cx="11473265"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Kenapa </a:t>
            </a:r>
            <a:r>
              <a:rPr lang="en-US" sz="5600">
                <a:solidFill>
                  <a:srgbClr val="FF3131"/>
                </a:solidFill>
                <a:latin typeface="Neue Machina Ultra-Bold"/>
                <a:ea typeface="Neue Machina Ultra-Bold"/>
                <a:cs typeface="Neue Machina Ultra-Bold"/>
                <a:sym typeface="Neue Machina Ultra-Bold"/>
              </a:rPr>
              <a:t>tidak</a:t>
            </a:r>
            <a:r>
              <a:rPr lang="en-US" sz="5600">
                <a:solidFill>
                  <a:srgbClr val="000000"/>
                </a:solidFill>
                <a:latin typeface="Neue Machina Ultra-Bold"/>
                <a:ea typeface="Neue Machina Ultra-Bold"/>
                <a:cs typeface="Neue Machina Ultra-Bold"/>
                <a:sym typeface="Neue Machina Ultra-Bold"/>
              </a:rPr>
              <a:t> Faster-RCNN?</a:t>
            </a:r>
          </a:p>
        </p:txBody>
      </p:sp>
      <p:sp>
        <p:nvSpPr>
          <p:cNvPr name="Freeform 5" id="5"/>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24145" y="2514453"/>
            <a:ext cx="8827387" cy="3317545"/>
          </a:xfrm>
          <a:custGeom>
            <a:avLst/>
            <a:gdLst/>
            <a:ahLst/>
            <a:cxnLst/>
            <a:rect r="r" b="b" t="t" l="l"/>
            <a:pathLst>
              <a:path h="3317545" w="8827387">
                <a:moveTo>
                  <a:pt x="0" y="0"/>
                </a:moveTo>
                <a:lnTo>
                  <a:pt x="8827387" y="0"/>
                </a:lnTo>
                <a:lnTo>
                  <a:pt x="8827387" y="3317545"/>
                </a:lnTo>
                <a:lnTo>
                  <a:pt x="0" y="3317545"/>
                </a:lnTo>
                <a:lnTo>
                  <a:pt x="0" y="0"/>
                </a:lnTo>
                <a:close/>
              </a:path>
            </a:pathLst>
          </a:custGeom>
          <a:blipFill>
            <a:blip r:embed="rId5"/>
            <a:stretch>
              <a:fillRect l="0" t="0" r="0" b="0"/>
            </a:stretch>
          </a:blipFill>
          <a:ln w="19050" cap="sq">
            <a:solidFill>
              <a:srgbClr val="000000"/>
            </a:solidFill>
            <a:prstDash val="solid"/>
            <a:miter/>
          </a:ln>
        </p:spPr>
      </p:sp>
      <p:sp>
        <p:nvSpPr>
          <p:cNvPr name="TextBox 8" id="8"/>
          <p:cNvSpPr txBox="true"/>
          <p:nvPr/>
        </p:nvSpPr>
        <p:spPr>
          <a:xfrm rot="0">
            <a:off x="-830528" y="1990578"/>
            <a:ext cx="11473265"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Neue Machina Ultra-Bold"/>
                <a:ea typeface="Neue Machina Ultra-Bold"/>
                <a:cs typeface="Neue Machina Ultra-Bold"/>
                <a:sym typeface="Neue Machina Ultra-Bold"/>
              </a:rPr>
              <a:t>LR = 0,005   T = 12865.608664274216 s</a:t>
            </a:r>
          </a:p>
        </p:txBody>
      </p:sp>
      <p:sp>
        <p:nvSpPr>
          <p:cNvPr name="TextBox 9" id="9"/>
          <p:cNvSpPr txBox="true"/>
          <p:nvPr/>
        </p:nvSpPr>
        <p:spPr>
          <a:xfrm rot="0">
            <a:off x="-1128139" y="5874928"/>
            <a:ext cx="11473265" cy="1057275"/>
          </a:xfrm>
          <a:prstGeom prst="rect">
            <a:avLst/>
          </a:prstGeom>
        </p:spPr>
        <p:txBody>
          <a:bodyPr anchor="t" rtlCol="false" tIns="0" lIns="0" bIns="0" rIns="0">
            <a:spAutoFit/>
          </a:bodyPr>
          <a:lstStyle/>
          <a:p>
            <a:pPr algn="ctr">
              <a:lnSpc>
                <a:spcPts val="4200"/>
              </a:lnSpc>
            </a:pPr>
            <a:r>
              <a:rPr lang="en-US" sz="3000">
                <a:solidFill>
                  <a:srgbClr val="000000"/>
                </a:solidFill>
                <a:latin typeface="Neue Machina Ultra-Bold"/>
                <a:ea typeface="Neue Machina Ultra-Bold"/>
                <a:cs typeface="Neue Machina Ultra-Bold"/>
                <a:sym typeface="Neue Machina Ultra-Bold"/>
              </a:rPr>
              <a:t>LR = 0,1    T = 13160.242188930511 s</a:t>
            </a:r>
          </a:p>
          <a:p>
            <a:pPr algn="ctr">
              <a:lnSpc>
                <a:spcPts val="4200"/>
              </a:lnSpc>
              <a:spcBef>
                <a:spcPct val="0"/>
              </a:spcBef>
            </a:pPr>
          </a:p>
        </p:txBody>
      </p:sp>
      <p:sp>
        <p:nvSpPr>
          <p:cNvPr name="TextBox 10" id="10"/>
          <p:cNvSpPr txBox="true"/>
          <p:nvPr/>
        </p:nvSpPr>
        <p:spPr>
          <a:xfrm rot="0">
            <a:off x="10345126" y="2487433"/>
            <a:ext cx="6914174" cy="6822729"/>
          </a:xfrm>
          <a:prstGeom prst="rect">
            <a:avLst/>
          </a:prstGeom>
        </p:spPr>
        <p:txBody>
          <a:bodyPr anchor="t" rtlCol="false" tIns="0" lIns="0" bIns="0" rIns="0">
            <a:spAutoFit/>
          </a:bodyPr>
          <a:lstStyle/>
          <a:p>
            <a:pPr algn="just">
              <a:lnSpc>
                <a:spcPts val="5850"/>
              </a:lnSpc>
            </a:pPr>
          </a:p>
          <a:p>
            <a:pPr algn="just" marL="830842" indent="-415421" lvl="1">
              <a:lnSpc>
                <a:spcPts val="5387"/>
              </a:lnSpc>
              <a:buFont typeface="Arial"/>
              <a:buChar char="•"/>
            </a:pPr>
            <a:r>
              <a:rPr lang="en-US" sz="3848">
                <a:solidFill>
                  <a:srgbClr val="000000"/>
                </a:solidFill>
                <a:latin typeface="Neue Machina Ultra-Bold"/>
                <a:ea typeface="Neue Machina Ultra-Bold"/>
                <a:cs typeface="Neue Machina Ultra-Bold"/>
                <a:sym typeface="Neue Machina Ultra-Bold"/>
              </a:rPr>
              <a:t>Membutuhkan waktu training yang relatif lama. [</a:t>
            </a:r>
            <a:r>
              <a:rPr lang="en-US" sz="3848">
                <a:solidFill>
                  <a:srgbClr val="FF3131"/>
                </a:solidFill>
                <a:latin typeface="Neue Machina Ultra-Bold"/>
                <a:ea typeface="Neue Machina Ultra-Bold"/>
                <a:cs typeface="Neue Machina Ultra-Bold"/>
                <a:sym typeface="Neue Machina Ultra-Bold"/>
              </a:rPr>
              <a:t>1 epoch, 1 jam</a:t>
            </a:r>
            <a:r>
              <a:rPr lang="en-US" sz="3848">
                <a:solidFill>
                  <a:srgbClr val="000000"/>
                </a:solidFill>
                <a:latin typeface="Neue Machina Ultra-Bold"/>
                <a:ea typeface="Neue Machina Ultra-Bold"/>
                <a:cs typeface="Neue Machina Ultra-Bold"/>
                <a:sym typeface="Neue Machina Ultra-Bold"/>
              </a:rPr>
              <a:t>]</a:t>
            </a:r>
          </a:p>
          <a:p>
            <a:pPr algn="just" marL="830842" indent="-415421" lvl="1">
              <a:lnSpc>
                <a:spcPts val="5387"/>
              </a:lnSpc>
              <a:buFont typeface="Arial"/>
              <a:buChar char="•"/>
            </a:pPr>
            <a:r>
              <a:rPr lang="en-US" sz="3848">
                <a:solidFill>
                  <a:srgbClr val="000000"/>
                </a:solidFill>
                <a:latin typeface="Neue Machina Ultra-Bold"/>
                <a:ea typeface="Neue Machina Ultra-Bold"/>
                <a:cs typeface="Neue Machina Ultra-Bold"/>
                <a:sym typeface="Neue Machina Ultra-Bold"/>
              </a:rPr>
              <a:t>Model yang diperoleh dengan epoch yang sedikit menghasilkan confident threshold yang kurang baik.</a:t>
            </a:r>
          </a:p>
          <a:p>
            <a:pPr algn="just">
              <a:lnSpc>
                <a:spcPts val="5387"/>
              </a:lnSpc>
            </a:pPr>
          </a:p>
        </p:txBody>
      </p:sp>
      <p:sp>
        <p:nvSpPr>
          <p:cNvPr name="Freeform 11" id="11"/>
          <p:cNvSpPr/>
          <p:nvPr/>
        </p:nvSpPr>
        <p:spPr>
          <a:xfrm flipH="false" flipV="false" rot="0">
            <a:off x="724145" y="6317523"/>
            <a:ext cx="8827387" cy="3348319"/>
          </a:xfrm>
          <a:custGeom>
            <a:avLst/>
            <a:gdLst/>
            <a:ahLst/>
            <a:cxnLst/>
            <a:rect r="r" b="b" t="t" l="l"/>
            <a:pathLst>
              <a:path h="3348319" w="8827387">
                <a:moveTo>
                  <a:pt x="0" y="0"/>
                </a:moveTo>
                <a:lnTo>
                  <a:pt x="8827387" y="0"/>
                </a:lnTo>
                <a:lnTo>
                  <a:pt x="8827387" y="3348319"/>
                </a:lnTo>
                <a:lnTo>
                  <a:pt x="0" y="3348319"/>
                </a:lnTo>
                <a:lnTo>
                  <a:pt x="0" y="0"/>
                </a:lnTo>
                <a:close/>
              </a:path>
            </a:pathLst>
          </a:custGeom>
          <a:blipFill>
            <a:blip r:embed="rId6"/>
            <a:stretch>
              <a:fillRect l="0" t="0" r="0" b="0"/>
            </a:stretch>
          </a:blipFill>
          <a:ln w="9525" cap="sq">
            <a:solidFill>
              <a:srgbClr val="000000"/>
            </a:solid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9236">
            <a:off x="-4211008" y="-2643220"/>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Freeform 3" id="3"/>
          <p:cNvSpPr/>
          <p:nvPr/>
        </p:nvSpPr>
        <p:spPr>
          <a:xfrm flipH="false" flipV="false" rot="10544353">
            <a:off x="9433081" y="5379907"/>
            <a:ext cx="12035978" cy="8229600"/>
          </a:xfrm>
          <a:custGeom>
            <a:avLst/>
            <a:gdLst/>
            <a:ahLst/>
            <a:cxnLst/>
            <a:rect r="r" b="b" t="t" l="l"/>
            <a:pathLst>
              <a:path h="8229600" w="12035978">
                <a:moveTo>
                  <a:pt x="0" y="0"/>
                </a:moveTo>
                <a:lnTo>
                  <a:pt x="12035978" y="0"/>
                </a:lnTo>
                <a:lnTo>
                  <a:pt x="12035978" y="8229600"/>
                </a:lnTo>
                <a:lnTo>
                  <a:pt x="0" y="8229600"/>
                </a:lnTo>
                <a:lnTo>
                  <a:pt x="0" y="0"/>
                </a:lnTo>
                <a:close/>
              </a:path>
            </a:pathLst>
          </a:custGeom>
          <a:blipFill>
            <a:blip r:embed="rId2">
              <a:alphaModFix amt="60000"/>
            </a:blip>
            <a:stretch>
              <a:fillRect l="0" t="0" r="0" b="0"/>
            </a:stretch>
          </a:blipFill>
        </p:spPr>
      </p:sp>
      <p:sp>
        <p:nvSpPr>
          <p:cNvPr name="TextBox 4" id="4"/>
          <p:cNvSpPr txBox="true"/>
          <p:nvPr/>
        </p:nvSpPr>
        <p:spPr>
          <a:xfrm rot="0">
            <a:off x="2351594" y="914400"/>
            <a:ext cx="13584813" cy="962660"/>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Neue Machina Ultra-Bold"/>
                <a:ea typeface="Neue Machina Ultra-Bold"/>
                <a:cs typeface="Neue Machina Ultra-Bold"/>
                <a:sym typeface="Neue Machina Ultra-Bold"/>
              </a:rPr>
              <a:t>YOLO Pre-Processing : Dataframe</a:t>
            </a:r>
          </a:p>
        </p:txBody>
      </p:sp>
      <p:sp>
        <p:nvSpPr>
          <p:cNvPr name="Freeform 5" id="5"/>
          <p:cNvSpPr/>
          <p:nvPr/>
        </p:nvSpPr>
        <p:spPr>
          <a:xfrm flipH="true" flipV="false" rot="7541761">
            <a:off x="14049218" y="-3357268"/>
            <a:ext cx="6623943" cy="6069187"/>
          </a:xfrm>
          <a:custGeom>
            <a:avLst/>
            <a:gdLst/>
            <a:ahLst/>
            <a:cxnLst/>
            <a:rect r="r" b="b" t="t" l="l"/>
            <a:pathLst>
              <a:path h="6069187" w="6623943">
                <a:moveTo>
                  <a:pt x="6623943" y="0"/>
                </a:moveTo>
                <a:lnTo>
                  <a:pt x="0" y="0"/>
                </a:lnTo>
                <a:lnTo>
                  <a:pt x="0" y="6069187"/>
                </a:lnTo>
                <a:lnTo>
                  <a:pt x="6623943" y="6069187"/>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7541761">
            <a:off x="-2631463" y="8309946"/>
            <a:ext cx="6623943" cy="6069187"/>
          </a:xfrm>
          <a:custGeom>
            <a:avLst/>
            <a:gdLst/>
            <a:ahLst/>
            <a:cxnLst/>
            <a:rect r="r" b="b" t="t" l="l"/>
            <a:pathLst>
              <a:path h="6069187" w="6623943">
                <a:moveTo>
                  <a:pt x="6623943" y="0"/>
                </a:moveTo>
                <a:lnTo>
                  <a:pt x="0" y="0"/>
                </a:lnTo>
                <a:lnTo>
                  <a:pt x="0" y="6069188"/>
                </a:lnTo>
                <a:lnTo>
                  <a:pt x="6623943" y="6069188"/>
                </a:lnTo>
                <a:lnTo>
                  <a:pt x="6623943"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11047" y="2311511"/>
            <a:ext cx="6715220" cy="6309773"/>
          </a:xfrm>
          <a:custGeom>
            <a:avLst/>
            <a:gdLst/>
            <a:ahLst/>
            <a:cxnLst/>
            <a:rect r="r" b="b" t="t" l="l"/>
            <a:pathLst>
              <a:path h="6309773" w="6715220">
                <a:moveTo>
                  <a:pt x="0" y="0"/>
                </a:moveTo>
                <a:lnTo>
                  <a:pt x="6715220" y="0"/>
                </a:lnTo>
                <a:lnTo>
                  <a:pt x="6715220" y="6309773"/>
                </a:lnTo>
                <a:lnTo>
                  <a:pt x="0" y="6309773"/>
                </a:lnTo>
                <a:lnTo>
                  <a:pt x="0" y="0"/>
                </a:lnTo>
                <a:close/>
              </a:path>
            </a:pathLst>
          </a:custGeom>
          <a:blipFill>
            <a:blip r:embed="rId5"/>
            <a:stretch>
              <a:fillRect l="0" t="0" r="0" b="0"/>
            </a:stretch>
          </a:blipFill>
        </p:spPr>
      </p:sp>
      <p:grpSp>
        <p:nvGrpSpPr>
          <p:cNvPr name="Group 8" id="8"/>
          <p:cNvGrpSpPr/>
          <p:nvPr/>
        </p:nvGrpSpPr>
        <p:grpSpPr>
          <a:xfrm rot="0">
            <a:off x="1806981" y="5229090"/>
            <a:ext cx="4300097" cy="1020156"/>
            <a:chOff x="0" y="0"/>
            <a:chExt cx="1132536" cy="268683"/>
          </a:xfrm>
        </p:grpSpPr>
        <p:sp>
          <p:nvSpPr>
            <p:cNvPr name="Freeform 9" id="9"/>
            <p:cNvSpPr/>
            <p:nvPr/>
          </p:nvSpPr>
          <p:spPr>
            <a:xfrm flipH="false" flipV="false" rot="0">
              <a:off x="0" y="0"/>
              <a:ext cx="1132536" cy="268683"/>
            </a:xfrm>
            <a:custGeom>
              <a:avLst/>
              <a:gdLst/>
              <a:ahLst/>
              <a:cxnLst/>
              <a:rect r="r" b="b" t="t" l="l"/>
              <a:pathLst>
                <a:path h="268683" w="1132536">
                  <a:moveTo>
                    <a:pt x="91821" y="0"/>
                  </a:moveTo>
                  <a:lnTo>
                    <a:pt x="1040715" y="0"/>
                  </a:lnTo>
                  <a:cubicBezTo>
                    <a:pt x="1065068" y="0"/>
                    <a:pt x="1088423" y="9674"/>
                    <a:pt x="1105642" y="26894"/>
                  </a:cubicBezTo>
                  <a:cubicBezTo>
                    <a:pt x="1122862" y="44113"/>
                    <a:pt x="1132536" y="67468"/>
                    <a:pt x="1132536" y="91821"/>
                  </a:cubicBezTo>
                  <a:lnTo>
                    <a:pt x="1132536" y="176862"/>
                  </a:lnTo>
                  <a:cubicBezTo>
                    <a:pt x="1132536" y="227573"/>
                    <a:pt x="1091427" y="268683"/>
                    <a:pt x="1040715" y="268683"/>
                  </a:cubicBezTo>
                  <a:lnTo>
                    <a:pt x="91821" y="268683"/>
                  </a:lnTo>
                  <a:cubicBezTo>
                    <a:pt x="41110" y="268683"/>
                    <a:pt x="0" y="227573"/>
                    <a:pt x="0" y="176862"/>
                  </a:cubicBezTo>
                  <a:lnTo>
                    <a:pt x="0" y="91821"/>
                  </a:lnTo>
                  <a:cubicBezTo>
                    <a:pt x="0" y="41110"/>
                    <a:pt x="41110" y="0"/>
                    <a:pt x="91821" y="0"/>
                  </a:cubicBezTo>
                  <a:close/>
                </a:path>
              </a:pathLst>
            </a:custGeom>
            <a:solidFill>
              <a:srgbClr val="000000">
                <a:alpha val="0"/>
              </a:srgbClr>
            </a:solidFill>
            <a:ln w="57150" cap="rnd">
              <a:solidFill>
                <a:srgbClr val="FF3131"/>
              </a:solidFill>
              <a:prstDash val="solid"/>
              <a:round/>
            </a:ln>
          </p:spPr>
        </p:sp>
        <p:sp>
          <p:nvSpPr>
            <p:cNvPr name="TextBox 10" id="10"/>
            <p:cNvSpPr txBox="true"/>
            <p:nvPr/>
          </p:nvSpPr>
          <p:spPr>
            <a:xfrm>
              <a:off x="0" y="-38100"/>
              <a:ext cx="1132536" cy="306783"/>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7126267" y="2814708"/>
            <a:ext cx="10817061" cy="693084"/>
          </a:xfrm>
          <a:custGeom>
            <a:avLst/>
            <a:gdLst/>
            <a:ahLst/>
            <a:cxnLst/>
            <a:rect r="r" b="b" t="t" l="l"/>
            <a:pathLst>
              <a:path h="693084" w="10817061">
                <a:moveTo>
                  <a:pt x="0" y="0"/>
                </a:moveTo>
                <a:lnTo>
                  <a:pt x="10817061" y="0"/>
                </a:lnTo>
                <a:lnTo>
                  <a:pt x="10817061" y="693084"/>
                </a:lnTo>
                <a:lnTo>
                  <a:pt x="0" y="693084"/>
                </a:lnTo>
                <a:lnTo>
                  <a:pt x="0" y="0"/>
                </a:lnTo>
                <a:close/>
              </a:path>
            </a:pathLst>
          </a:custGeom>
          <a:blipFill>
            <a:blip r:embed="rId6"/>
            <a:stretch>
              <a:fillRect l="0" t="0" r="0" b="0"/>
            </a:stretch>
          </a:blipFill>
        </p:spPr>
      </p:sp>
      <p:sp>
        <p:nvSpPr>
          <p:cNvPr name="Freeform 12" id="12"/>
          <p:cNvSpPr/>
          <p:nvPr/>
        </p:nvSpPr>
        <p:spPr>
          <a:xfrm flipH="false" flipV="false" rot="0">
            <a:off x="7159425" y="4137696"/>
            <a:ext cx="10750746" cy="320666"/>
          </a:xfrm>
          <a:custGeom>
            <a:avLst/>
            <a:gdLst/>
            <a:ahLst/>
            <a:cxnLst/>
            <a:rect r="r" b="b" t="t" l="l"/>
            <a:pathLst>
              <a:path h="320666" w="10750746">
                <a:moveTo>
                  <a:pt x="0" y="0"/>
                </a:moveTo>
                <a:lnTo>
                  <a:pt x="10750745" y="0"/>
                </a:lnTo>
                <a:lnTo>
                  <a:pt x="10750745" y="320666"/>
                </a:lnTo>
                <a:lnTo>
                  <a:pt x="0" y="320666"/>
                </a:lnTo>
                <a:lnTo>
                  <a:pt x="0" y="0"/>
                </a:lnTo>
                <a:close/>
              </a:path>
            </a:pathLst>
          </a:custGeom>
          <a:blipFill>
            <a:blip r:embed="rId7"/>
            <a:stretch>
              <a:fillRect l="0" t="0" r="0" b="0"/>
            </a:stretch>
          </a:blipFill>
        </p:spPr>
      </p:sp>
      <p:sp>
        <p:nvSpPr>
          <p:cNvPr name="Freeform 13" id="13"/>
          <p:cNvSpPr/>
          <p:nvPr/>
        </p:nvSpPr>
        <p:spPr>
          <a:xfrm flipH="false" flipV="false" rot="0">
            <a:off x="7336898" y="5305290"/>
            <a:ext cx="10395798" cy="459483"/>
          </a:xfrm>
          <a:custGeom>
            <a:avLst/>
            <a:gdLst/>
            <a:ahLst/>
            <a:cxnLst/>
            <a:rect r="r" b="b" t="t" l="l"/>
            <a:pathLst>
              <a:path h="459483" w="10395798">
                <a:moveTo>
                  <a:pt x="0" y="0"/>
                </a:moveTo>
                <a:lnTo>
                  <a:pt x="10395798" y="0"/>
                </a:lnTo>
                <a:lnTo>
                  <a:pt x="10395798" y="459482"/>
                </a:lnTo>
                <a:lnTo>
                  <a:pt x="0" y="459482"/>
                </a:lnTo>
                <a:lnTo>
                  <a:pt x="0" y="0"/>
                </a:lnTo>
                <a:close/>
              </a:path>
            </a:pathLst>
          </a:custGeom>
          <a:blipFill>
            <a:blip r:embed="rId8"/>
            <a:stretch>
              <a:fillRect l="0" t="0" r="0" b="0"/>
            </a:stretch>
          </a:blipFill>
        </p:spPr>
      </p:sp>
      <p:sp>
        <p:nvSpPr>
          <p:cNvPr name="Freeform 14" id="14"/>
          <p:cNvSpPr/>
          <p:nvPr/>
        </p:nvSpPr>
        <p:spPr>
          <a:xfrm flipH="false" flipV="false" rot="0">
            <a:off x="7425192" y="6884169"/>
            <a:ext cx="10219212" cy="2682799"/>
          </a:xfrm>
          <a:custGeom>
            <a:avLst/>
            <a:gdLst/>
            <a:ahLst/>
            <a:cxnLst/>
            <a:rect r="r" b="b" t="t" l="l"/>
            <a:pathLst>
              <a:path h="2682799" w="10219212">
                <a:moveTo>
                  <a:pt x="0" y="0"/>
                </a:moveTo>
                <a:lnTo>
                  <a:pt x="10219211" y="0"/>
                </a:lnTo>
                <a:lnTo>
                  <a:pt x="10219211" y="2682799"/>
                </a:lnTo>
                <a:lnTo>
                  <a:pt x="0" y="2682799"/>
                </a:lnTo>
                <a:lnTo>
                  <a:pt x="0" y="0"/>
                </a:lnTo>
                <a:close/>
              </a:path>
            </a:pathLst>
          </a:custGeom>
          <a:blipFill>
            <a:blip r:embed="rId9"/>
            <a:stretch>
              <a:fillRect l="0" t="0" r="0" b="0"/>
            </a:stretch>
          </a:blipFill>
        </p:spPr>
      </p:sp>
      <p:sp>
        <p:nvSpPr>
          <p:cNvPr name="TextBox 15" id="15"/>
          <p:cNvSpPr txBox="true"/>
          <p:nvPr/>
        </p:nvSpPr>
        <p:spPr>
          <a:xfrm rot="0">
            <a:off x="8933663" y="2399418"/>
            <a:ext cx="7202268" cy="415290"/>
          </a:xfrm>
          <a:prstGeom prst="rect">
            <a:avLst/>
          </a:prstGeom>
        </p:spPr>
        <p:txBody>
          <a:bodyPr anchor="t" rtlCol="false" tIns="0" lIns="0" bIns="0" rIns="0">
            <a:spAutoFit/>
          </a:bodyPr>
          <a:lstStyle/>
          <a:p>
            <a:pPr algn="ctr">
              <a:lnSpc>
                <a:spcPts val="3359"/>
              </a:lnSpc>
            </a:pPr>
            <a:r>
              <a:rPr lang="en-US" sz="2400" u="sng">
                <a:solidFill>
                  <a:srgbClr val="000000"/>
                </a:solidFill>
                <a:latin typeface="Neue Machina Ultra-Bold"/>
                <a:ea typeface="Neue Machina Ultra-Bold"/>
                <a:cs typeface="Neue Machina Ultra-Bold"/>
                <a:sym typeface="Neue Machina Ultra-Bold"/>
              </a:rPr>
              <a:t>Tingkat 1</a:t>
            </a:r>
          </a:p>
        </p:txBody>
      </p:sp>
      <p:sp>
        <p:nvSpPr>
          <p:cNvPr name="TextBox 16" id="16"/>
          <p:cNvSpPr txBox="true"/>
          <p:nvPr/>
        </p:nvSpPr>
        <p:spPr>
          <a:xfrm rot="0">
            <a:off x="8933663" y="3643217"/>
            <a:ext cx="7202268" cy="415290"/>
          </a:xfrm>
          <a:prstGeom prst="rect">
            <a:avLst/>
          </a:prstGeom>
        </p:spPr>
        <p:txBody>
          <a:bodyPr anchor="t" rtlCol="false" tIns="0" lIns="0" bIns="0" rIns="0">
            <a:spAutoFit/>
          </a:bodyPr>
          <a:lstStyle/>
          <a:p>
            <a:pPr algn="ctr">
              <a:lnSpc>
                <a:spcPts val="3359"/>
              </a:lnSpc>
            </a:pPr>
            <a:r>
              <a:rPr lang="en-US" sz="2400" u="sng">
                <a:solidFill>
                  <a:srgbClr val="000000"/>
                </a:solidFill>
                <a:latin typeface="Neue Machina Ultra-Bold"/>
                <a:ea typeface="Neue Machina Ultra-Bold"/>
                <a:cs typeface="Neue Machina Ultra-Bold"/>
                <a:sym typeface="Neue Machina Ultra-Bold"/>
              </a:rPr>
              <a:t>Tingkat 2: ‘images’</a:t>
            </a:r>
          </a:p>
        </p:txBody>
      </p:sp>
      <p:sp>
        <p:nvSpPr>
          <p:cNvPr name="TextBox 17" id="17"/>
          <p:cNvSpPr txBox="true"/>
          <p:nvPr/>
        </p:nvSpPr>
        <p:spPr>
          <a:xfrm rot="0">
            <a:off x="8933663" y="4813800"/>
            <a:ext cx="7202268" cy="415290"/>
          </a:xfrm>
          <a:prstGeom prst="rect">
            <a:avLst/>
          </a:prstGeom>
        </p:spPr>
        <p:txBody>
          <a:bodyPr anchor="t" rtlCol="false" tIns="0" lIns="0" bIns="0" rIns="0">
            <a:spAutoFit/>
          </a:bodyPr>
          <a:lstStyle/>
          <a:p>
            <a:pPr algn="ctr">
              <a:lnSpc>
                <a:spcPts val="3359"/>
              </a:lnSpc>
            </a:pPr>
            <a:r>
              <a:rPr lang="en-US" sz="2400" u="sng">
                <a:solidFill>
                  <a:srgbClr val="000000"/>
                </a:solidFill>
                <a:latin typeface="Neue Machina Ultra-Bold"/>
                <a:ea typeface="Neue Machina Ultra-Bold"/>
                <a:cs typeface="Neue Machina Ultra-Bold"/>
                <a:sym typeface="Neue Machina Ultra-Bold"/>
              </a:rPr>
              <a:t>Tingkat 2: ‘annotations’</a:t>
            </a:r>
          </a:p>
        </p:txBody>
      </p:sp>
      <p:sp>
        <p:nvSpPr>
          <p:cNvPr name="TextBox 18" id="18"/>
          <p:cNvSpPr txBox="true"/>
          <p:nvPr/>
        </p:nvSpPr>
        <p:spPr>
          <a:xfrm rot="0">
            <a:off x="8933663" y="6192095"/>
            <a:ext cx="7202268" cy="415290"/>
          </a:xfrm>
          <a:prstGeom prst="rect">
            <a:avLst/>
          </a:prstGeom>
        </p:spPr>
        <p:txBody>
          <a:bodyPr anchor="t" rtlCol="false" tIns="0" lIns="0" bIns="0" rIns="0">
            <a:spAutoFit/>
          </a:bodyPr>
          <a:lstStyle/>
          <a:p>
            <a:pPr algn="ctr">
              <a:lnSpc>
                <a:spcPts val="3359"/>
              </a:lnSpc>
            </a:pPr>
            <a:r>
              <a:rPr lang="en-US" sz="2400" u="sng">
                <a:solidFill>
                  <a:srgbClr val="000000"/>
                </a:solidFill>
                <a:latin typeface="Neue Machina Ultra-Bold"/>
                <a:ea typeface="Neue Machina Ultra-Bold"/>
                <a:cs typeface="Neue Machina Ultra-Bold"/>
                <a:sym typeface="Neue Machina Ultra-Bold"/>
              </a:rPr>
              <a:t>Cuplikan Dataframe</a:t>
            </a:r>
          </a:p>
        </p:txBody>
      </p:sp>
      <p:sp>
        <p:nvSpPr>
          <p:cNvPr name="AutoShape 19" id="19"/>
          <p:cNvSpPr/>
          <p:nvPr/>
        </p:nvSpPr>
        <p:spPr>
          <a:xfrm>
            <a:off x="9565805" y="4439312"/>
            <a:ext cx="972380" cy="0"/>
          </a:xfrm>
          <a:prstGeom prst="line">
            <a:avLst/>
          </a:prstGeom>
          <a:ln cap="flat" w="38100">
            <a:solidFill>
              <a:srgbClr val="FF3131"/>
            </a:solidFill>
            <a:prstDash val="solid"/>
            <a:headEnd type="none" len="sm" w="sm"/>
            <a:tailEnd type="none" len="sm" w="sm"/>
          </a:ln>
        </p:spPr>
      </p:sp>
      <p:sp>
        <p:nvSpPr>
          <p:cNvPr name="AutoShape 20" id="20"/>
          <p:cNvSpPr/>
          <p:nvPr/>
        </p:nvSpPr>
        <p:spPr>
          <a:xfrm>
            <a:off x="12103793" y="4420262"/>
            <a:ext cx="738038" cy="0"/>
          </a:xfrm>
          <a:prstGeom prst="line">
            <a:avLst/>
          </a:prstGeom>
          <a:ln cap="flat" w="38100">
            <a:solidFill>
              <a:srgbClr val="FF3131"/>
            </a:solidFill>
            <a:prstDash val="solid"/>
            <a:headEnd type="none" len="sm" w="sm"/>
            <a:tailEnd type="none" len="sm" w="sm"/>
          </a:ln>
        </p:spPr>
      </p:sp>
      <p:sp>
        <p:nvSpPr>
          <p:cNvPr name="AutoShape 21" id="21"/>
          <p:cNvSpPr/>
          <p:nvPr/>
        </p:nvSpPr>
        <p:spPr>
          <a:xfrm>
            <a:off x="13183711" y="4420262"/>
            <a:ext cx="605249" cy="0"/>
          </a:xfrm>
          <a:prstGeom prst="line">
            <a:avLst/>
          </a:prstGeom>
          <a:ln cap="flat" w="38100">
            <a:solidFill>
              <a:srgbClr val="FF3131"/>
            </a:solidFill>
            <a:prstDash val="solid"/>
            <a:headEnd type="none" len="sm" w="sm"/>
            <a:tailEnd type="none" len="sm" w="sm"/>
          </a:ln>
        </p:spPr>
      </p:sp>
      <p:sp>
        <p:nvSpPr>
          <p:cNvPr name="AutoShape 22" id="22"/>
          <p:cNvSpPr/>
          <p:nvPr/>
        </p:nvSpPr>
        <p:spPr>
          <a:xfrm>
            <a:off x="14287201" y="5720117"/>
            <a:ext cx="641456" cy="0"/>
          </a:xfrm>
          <a:prstGeom prst="line">
            <a:avLst/>
          </a:prstGeom>
          <a:ln cap="flat" w="38100">
            <a:solidFill>
              <a:srgbClr val="FF3131"/>
            </a:solidFill>
            <a:prstDash val="solid"/>
            <a:headEnd type="none" len="sm" w="sm"/>
            <a:tailEnd type="none" len="sm" w="sm"/>
          </a:ln>
        </p:spPr>
      </p:sp>
      <p:sp>
        <p:nvSpPr>
          <p:cNvPr name="AutoShape 23" id="23"/>
          <p:cNvSpPr/>
          <p:nvPr/>
        </p:nvSpPr>
        <p:spPr>
          <a:xfrm>
            <a:off x="15163552" y="5720117"/>
            <a:ext cx="1522371" cy="0"/>
          </a:xfrm>
          <a:prstGeom prst="line">
            <a:avLst/>
          </a:prstGeom>
          <a:ln cap="flat" w="38100">
            <a:solidFill>
              <a:srgbClr val="FF3131"/>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DAGKjWVZ7L8</dc:identifier>
  <dcterms:modified xsi:type="dcterms:W3CDTF">2011-08-01T06:04:30Z</dcterms:modified>
  <cp:revision>1</cp:revision>
  <dc:title>Project 2-Object Detection</dc:title>
</cp:coreProperties>
</file>